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9" r:id="rId13"/>
    <p:sldId id="272" r:id="rId14"/>
    <p:sldId id="273" r:id="rId15"/>
    <p:sldId id="266" r:id="rId16"/>
    <p:sldId id="267" r:id="rId17"/>
    <p:sldId id="274" r:id="rId18"/>
    <p:sldId id="275" r:id="rId19"/>
    <p:sldId id="270" r:id="rId20"/>
    <p:sldId id="271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1FCBE-D481-4FE1-AE95-2C09613C3322}" v="71" dt="2020-10-19T11:19:29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C8B2-D0FD-4F2D-B0B7-B96603DD7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3B0FF-F71D-407A-8624-5C5223541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851D6-BE2F-493A-84B5-189AA053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14FA5-163F-4C40-9BB5-A35E4512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6A69-9F83-4BF2-AE5F-73777211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20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B564-F709-498D-9A72-4961659D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D07B1-2F59-49B3-AF37-E195A8DE2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6A222-0F11-401E-AD1E-BD76AF8E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7259C-C5C2-4A8A-80CE-B40D2EBD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8B4BA-E55B-47C2-9410-B309AD8E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456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DCD06-D59E-441D-9AC6-44C35D50D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376C0-410B-4E40-85E7-7AED54768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240F2-ED3D-4AEA-8A84-11472E58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52F8B-71A5-4917-A89F-968E8EED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0E08D-F347-4A30-8464-4BE98785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91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BA4-8D7D-4A65-92A5-9E7E0C23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F2BC8-559D-4389-909A-9F650F110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42E51-FDE9-4227-B594-8804DD69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BC87-8553-420D-B0A8-2629353E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31B0C-EE4F-432D-B18D-C9A1EBCE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42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FDA-7287-42EB-83AF-62634956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3A5C-C72E-4C97-9E75-EC2EC5B3C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D6EE4-4DBD-4352-B610-C502722E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B0DB4-AAE4-4A68-A382-C4964BC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F2F7B-068A-4BDD-A817-FBCF7DAE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06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C561-D87B-47E8-A864-537A8CFA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6238-1189-41EB-9144-8E28098E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4CE18-1359-44BA-ABE4-F154AE7C5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B857-F213-4A86-9604-A80673A5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AD5C6-5A0D-4BB3-A947-F82FA0AF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70BF6-0E1A-4686-8520-8B357D56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2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C45D-13D4-4535-A2AD-23D4991E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66425-AFED-4573-9D32-152067639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224A1-2DFA-4728-AA69-DFDA77982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B37AE-7D72-4FB3-8742-4E232CEFB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13F9F1-67F0-4BD5-99DB-42D059366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7B067-E8C5-4E2A-974E-C03AFEE1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803FAE-AC88-42EB-A552-ED5D6887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9C6D7C-8B44-4FC6-8ECC-9D2DB6BA2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5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C34-16BE-4D9D-B085-1658EA14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9494D-15E8-40AC-AD4D-59EA28DD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F7837-FB40-4785-ACD8-B5F731EA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FD64D-E074-4F19-8C29-B34F0A7A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47B07-0255-4AD9-8CC3-BDB531E7E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14B50-43A0-44B2-ACB5-1EC95F6C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28EE-C516-44F8-80F0-5F235915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2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9A4F-B285-4153-BC5C-2181850C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F88F1-29A5-4586-9704-6C0773728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0876E-5624-4106-B253-C390B6820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3473E-EA78-47F1-9507-031244224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5AD4A-068D-4BE0-9723-1C564CF9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76BAD-AA3C-4705-BA53-AD02DA13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47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4B04-7AF9-48DF-9826-E3FD2002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CE24C-DB0B-43DA-A57A-18CE8ECF1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96090-4471-4691-8B3F-771E2C148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4248F-57C2-4BC2-965A-40619457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7983D-BEE3-4834-8A0A-23003D95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0653E-67F7-4968-A9C2-53664A12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34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A61A2-ED83-4025-92EE-B9A51E14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1139E-171F-4298-9DD1-9C8E0B6D4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72DD-02EC-4B82-9BC1-135BC0042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EAC9B-E4E0-4783-93B2-7D5138796B5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62C49-403C-42CE-827C-B3F7D0021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4D9C2-0F8D-4BB1-B22C-17C61BCBA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CE945-8581-44CA-AD26-1394C95B3A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90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A3B8-D342-4BDE-B0D9-F06C4A579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E48F9-B52F-4870-A8CE-718FEA575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27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F5FC-829D-4C57-B7ED-3C5026E3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35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cout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ABA62-5D4D-46D8-8534-A9AA9D526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</a:rPr>
              <a:t>𝑒𝑟𝑟𝑒𝑢𝑟(𝑖)= ( 𝑓(𝑥(𝑖)) − 𝑦(𝑖) )2 </a:t>
            </a:r>
          </a:p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</a:rPr>
              <a:t>On </a:t>
            </a:r>
            <a:r>
              <a:rPr lang="en-GB" sz="1800" b="0" i="0" u="none" strike="noStrike" baseline="0" dirty="0" err="1">
                <a:solidFill>
                  <a:srgbClr val="000000"/>
                </a:solidFill>
              </a:rPr>
              <a:t>définit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 la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Fonction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Coût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𝑱(𝒂,𝒃) </a:t>
            </a:r>
            <a:r>
              <a:rPr lang="en-GB" sz="1800" b="0" i="0" u="none" strike="noStrike" baseline="0" dirty="0" err="1">
                <a:solidFill>
                  <a:srgbClr val="000000"/>
                </a:solidFill>
              </a:rPr>
              <a:t>comme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0" i="0" u="none" strike="noStrike" baseline="0" dirty="0" err="1">
                <a:solidFill>
                  <a:srgbClr val="000000"/>
                </a:solidFill>
              </a:rPr>
              <a:t>étant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</a:rPr>
              <a:t>la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moyenne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de </a:t>
            </a:r>
            <a:r>
              <a:rPr lang="en-GB" sz="1800" b="0" i="0" u="none" strike="noStrike" baseline="0" dirty="0" err="1">
                <a:solidFill>
                  <a:srgbClr val="000000"/>
                </a:solidFill>
              </a:rPr>
              <a:t>toutes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 les </a:t>
            </a:r>
            <a:r>
              <a:rPr lang="en-GB" sz="1800" b="0" i="0" u="none" strike="noStrike" baseline="0" dirty="0" err="1">
                <a:solidFill>
                  <a:srgbClr val="000000"/>
                </a:solidFill>
              </a:rPr>
              <a:t>erreurs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 : </a:t>
            </a:r>
          </a:p>
          <a:p>
            <a:pPr marL="0" indent="0">
              <a:buNone/>
            </a:pPr>
            <a:endParaRPr lang="el-GR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fr-FR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fr-FR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c’est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l’erreur quadratique moyenne (</a:t>
            </a:r>
            <a:r>
              <a:rPr lang="fr-FR" sz="1800" b="0" i="1" u="none" strike="noStrike" baseline="0" dirty="0" err="1">
                <a:solidFill>
                  <a:srgbClr val="000000"/>
                </a:solidFill>
              </a:rPr>
              <a:t>Mean</a:t>
            </a:r>
            <a:r>
              <a:rPr lang="fr-FR" sz="1800" b="0" i="1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800" b="0" i="1" u="none" strike="noStrike" baseline="0" dirty="0" err="1">
                <a:solidFill>
                  <a:srgbClr val="000000"/>
                </a:solidFill>
              </a:rPr>
              <a:t>Squared</a:t>
            </a:r>
            <a:r>
              <a:rPr lang="fr-FR" sz="1800" b="0" i="1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800" b="0" i="1" u="none" strike="noStrike" baseline="0" dirty="0" err="1">
                <a:solidFill>
                  <a:srgbClr val="000000"/>
                </a:solidFill>
              </a:rPr>
              <a:t>Error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fr-FR" sz="1800" b="0" i="0" u="none" strike="noStrike" baseline="0" dirty="0"/>
              <a:t>Dans le cas d’une progression </a:t>
            </a:r>
            <a:r>
              <a:rPr lang="fr-FR" sz="1800" b="0" i="0" u="none" strike="noStrike" baseline="0" dirty="0" err="1"/>
              <a:t>linéraire</a:t>
            </a:r>
            <a:r>
              <a:rPr lang="fr-FR" sz="1800" b="0" i="0" u="none" strike="noStrike" baseline="0" dirty="0"/>
              <a:t>, la fonction de coût va permettre de déterminer la meilleure approximation linéaire des données disponibles.</a:t>
            </a:r>
            <a:endParaRPr lang="fr-FR" sz="1800" b="1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fr-FR" sz="1800" b="1" dirty="0">
              <a:solidFill>
                <a:srgbClr val="000000"/>
              </a:solidFill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</a:rPr>
              <a:t>il s’agit de laisser la machine apprendre quels sont les paramètres qui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minimisent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la Fonction Coût, c’est-à-dire les paramètres qui nous donnent le meilleur modèle. 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</a:rPr>
              <a:t>Pour trouver le minimum, on utilise un algorithme d’optimisation qui s’appelle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Gradient </a:t>
            </a:r>
            <a:r>
              <a:rPr lang="fr-FR" sz="1800" b="1" i="0" u="none" strike="noStrike" baseline="0" dirty="0" err="1">
                <a:solidFill>
                  <a:srgbClr val="000000"/>
                </a:solidFill>
              </a:rPr>
              <a:t>Descent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(la descente de gradient).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BB31E-9E87-4892-B0C2-80ED3453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05" y="1437319"/>
            <a:ext cx="4084674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95ED-7AD2-4B2C-BF0E-A3D39455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</p:spPr>
        <p:txBody>
          <a:bodyPr>
            <a:normAutofit fontScale="90000"/>
          </a:bodyPr>
          <a:lstStyle/>
          <a:p>
            <a:r>
              <a:rPr lang="en-GB" dirty="0"/>
              <a:t>Descente de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6E8E3-762A-48D7-A32D-C01498006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933450"/>
            <a:ext cx="6666830" cy="52435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1. Calculer la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pente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de la Fonction Coût, c’est-à-dire la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dérivée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de 𝑱(𝒂, 𝒃)</a:t>
            </a:r>
            <a:r>
              <a:rPr lang="fr-FR" sz="1800" dirty="0">
                <a:solidFill>
                  <a:srgbClr val="000000"/>
                </a:solidFill>
              </a:rPr>
              <a:t>, en partant de points a et b </a:t>
            </a:r>
            <a:r>
              <a:rPr lang="fr-FR" sz="1800" dirty="0" err="1">
                <a:solidFill>
                  <a:srgbClr val="000000"/>
                </a:solidFill>
              </a:rPr>
              <a:t>aleatoires</a:t>
            </a:r>
            <a:endParaRPr lang="fr-FR" sz="180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2.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Evoluer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d’une certaine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distance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∝ dans la direction de la pente la plus forte. Cela a pour résultat de modifier les paramètres 𝒂 et 𝒃 </a:t>
            </a:r>
          </a:p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</a:rPr>
              <a:t>𝑅é𝑝𝑒𝑡𝑒𝑟 𝑒𝑛 𝑏𝑜𝑢𝑐𝑙𝑒: 𝒂 = 𝒂 − ∝ 𝝏 𝑱(𝒂, 𝒃) 𝝏 𝒂 𝒃 = 𝒃 − ∝ 𝝏 𝑱(𝒂, 𝒃) 𝝏 𝒃 </a:t>
            </a:r>
            <a:endParaRPr lang="fr-FR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fr-FR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3. Recommencer les étapes 1 et 2 jusqu’à atteindre le minimum de 𝑱(𝒂, 𝒃)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Pour implémenter l’algorithme de Gradient </a:t>
            </a:r>
            <a:r>
              <a:rPr lang="fr-FR" sz="1800" b="0" i="0" u="none" strike="noStrike" baseline="0" dirty="0" err="1">
                <a:solidFill>
                  <a:srgbClr val="000000"/>
                </a:solidFill>
              </a:rPr>
              <a:t>Descent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, il faut donc calculer les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dérivées partielles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de la Fonction Coût. La dérivée d’une fonction en un point nous donne la valeur de sa pente en ce point. </a:t>
            </a:r>
          </a:p>
          <a:p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Dérivée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selon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le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paramètre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𝒂 : </a:t>
            </a:r>
          </a:p>
          <a:p>
            <a:endParaRPr lang="en-GB" sz="1800" b="0" i="0" u="none" strike="noStrike" baseline="0" dirty="0">
              <a:solidFill>
                <a:srgbClr val="000000"/>
              </a:solidFill>
            </a:endParaRPr>
          </a:p>
          <a:p>
            <a:endParaRPr lang="en-GB" sz="1800" b="1" i="0" u="none" strike="noStrike" baseline="0" dirty="0">
              <a:solidFill>
                <a:srgbClr val="000000"/>
              </a:solidFill>
            </a:endParaRPr>
          </a:p>
          <a:p>
            <a:endParaRPr lang="en-GB" sz="1800" b="1" i="0" u="none" strike="noStrike" baseline="0" dirty="0">
              <a:solidFill>
                <a:srgbClr val="000000"/>
              </a:solidFill>
            </a:endParaRPr>
          </a:p>
          <a:p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Dérivée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selon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le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paramètre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𝒃 :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C7279-F47F-45EC-9CA1-D3A858CC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30" y="1065830"/>
            <a:ext cx="5175757" cy="3767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1F374-C649-4B80-BE60-6237A9BA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64" y="4447669"/>
            <a:ext cx="4534293" cy="967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75B70-9CD2-4C46-B673-7011E899D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64" y="5891774"/>
            <a:ext cx="3848433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83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08C8-D5AE-4C19-AB53-E3453F93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750"/>
          </a:xfrm>
        </p:spPr>
        <p:txBody>
          <a:bodyPr>
            <a:normAutofit fontScale="90000"/>
          </a:bodyPr>
          <a:lstStyle/>
          <a:p>
            <a:r>
              <a:rPr lang="en-GB" dirty="0"/>
              <a:t>Descente de gradients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1B5ECC-0287-4F01-A47E-1A5943385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828" y="2453055"/>
            <a:ext cx="7293323" cy="4206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68CCD-5DF6-4500-8E16-B1928DEDA394}"/>
              </a:ext>
            </a:extLst>
          </p:cNvPr>
          <p:cNvSpPr txBox="1"/>
          <p:nvPr/>
        </p:nvSpPr>
        <p:spPr>
          <a:xfrm>
            <a:off x="838200" y="1217300"/>
            <a:ext cx="6696075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Dans la pratique, on exprime notre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et nos paramètres sous forme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matricielle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, ce qui simplifie beaucoup les calculs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06219-4502-4E54-B678-9348B6C9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999" y="1690688"/>
            <a:ext cx="4017173" cy="23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AA72-47E8-48D9-9796-C6B5BF65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GB" dirty="0"/>
              <a:t>Descente de gradients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C771FD-4EF6-41AF-836E-7F169B1FD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3825" y="1425591"/>
            <a:ext cx="6629975" cy="3284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DA110-488E-4D05-95D2-0E65CDAD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746" y="4867253"/>
            <a:ext cx="1699407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A093-E54A-4DBC-A6FD-F8694A52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tangente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7D8624-26B5-4A6E-9A2E-B76D1ACFE1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12"/>
            <a:ext cx="1104353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Pour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tangente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d'une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courbe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dérivable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suffit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prendre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nombre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dérivé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pour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obtenir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son coefficient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directeur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exemple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très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simple: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(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)=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2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alors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′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(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)=2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calculons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l'équation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tangente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au point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=1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sachant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que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tangente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droite 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droite a pour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équation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ax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+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=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et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a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 coefficient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directeur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nombre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dérivé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′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(1)=2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2∗1=2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c'est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 coefficient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directeur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(a)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l'équation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tangente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sera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donc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forme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2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+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=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y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sachant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que au point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=1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(1)=1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 car  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=1=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alors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obtient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l'équation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2∗1+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=1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donc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=−1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l'équation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la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tangente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à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(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au point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=1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est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2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−1=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"/>
              </a:rPr>
              <a:t>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690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2EE-4CDC-42DE-8E49-19E61BA1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80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+mn-lt"/>
              </a:rPr>
              <a:t>Python </a:t>
            </a:r>
            <a:r>
              <a:rPr lang="fr-FR" sz="3200" b="0" i="0" u="none" strike="noStrike" baseline="0" dirty="0">
                <a:solidFill>
                  <a:srgbClr val="000000"/>
                </a:solidFill>
                <a:latin typeface="+mn-lt"/>
              </a:rPr>
              <a:t>Les 4 librairies à maîtriser pour le Machine Learning </a:t>
            </a:r>
            <a:endParaRPr lang="en-GB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23F6-C846-4B41-B892-134D033F0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425"/>
            <a:ext cx="10515600" cy="5062538"/>
          </a:xfrm>
        </p:spPr>
        <p:txBody>
          <a:bodyPr>
            <a:normAutofit/>
          </a:bodyPr>
          <a:lstStyle/>
          <a:p>
            <a:r>
              <a:rPr lang="fr-FR" sz="2000" b="1" i="0" u="none" strike="noStrike" baseline="0" dirty="0" err="1">
                <a:solidFill>
                  <a:srgbClr val="000000"/>
                </a:solidFill>
              </a:rPr>
              <a:t>Numpy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est la librairie qui permet de créer et manipuler des 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matrices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simplement et avec efficacité. </a:t>
            </a:r>
          </a:p>
          <a:p>
            <a:pPr marL="0" indent="0">
              <a:buNone/>
            </a:pPr>
            <a:r>
              <a:rPr lang="fr-FR" sz="2000" b="0" i="0" u="none" strike="noStrike" baseline="0" dirty="0">
                <a:solidFill>
                  <a:srgbClr val="000000"/>
                </a:solidFill>
              </a:rPr>
              <a:t>En Machine Learning, on insère le plus souvent notre </a:t>
            </a:r>
            <a:r>
              <a:rPr lang="fr-FR" sz="2000" b="1" i="0" u="none" strike="noStrike" baseline="0" dirty="0" err="1">
                <a:solidFill>
                  <a:srgbClr val="000000"/>
                </a:solidFill>
              </a:rPr>
              <a:t>Dataset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dans des 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matrices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. Ainsi le calcul matriciel représente l’essentiel du Machine Learning. Il est important de le comprendre, mais les fonctions présentes dans </a:t>
            </a:r>
            <a:r>
              <a:rPr lang="fr-FR" sz="2000" b="1" i="0" u="none" strike="noStrike" baseline="0" dirty="0" err="1">
                <a:solidFill>
                  <a:srgbClr val="000000"/>
                </a:solidFill>
              </a:rPr>
              <a:t>Numpy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font les calculs matriciels à notre place</a:t>
            </a:r>
          </a:p>
          <a:p>
            <a:pPr marL="0" indent="0">
              <a:buNone/>
            </a:pPr>
            <a:endParaRPr lang="fr-FR" sz="2000" b="0" i="0" u="none" strike="noStrike" baseline="0" dirty="0">
              <a:solidFill>
                <a:srgbClr val="000000"/>
              </a:solidFill>
            </a:endParaRPr>
          </a:p>
          <a:p>
            <a:r>
              <a:rPr lang="fr-FR" sz="2000" b="1" i="0" u="none" strike="noStrike" baseline="0" dirty="0" err="1">
                <a:solidFill>
                  <a:srgbClr val="000000"/>
                </a:solidFill>
              </a:rPr>
              <a:t>Matplotlib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est la librairie qui permet de 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visualiser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nos </a:t>
            </a:r>
            <a:r>
              <a:rPr lang="fr-FR" sz="2000" b="0" i="0" u="none" strike="noStrike" baseline="0" dirty="0" err="1">
                <a:solidFill>
                  <a:srgbClr val="000000"/>
                </a:solidFill>
              </a:rPr>
              <a:t>Datasets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, nos fonctions, nos résultats sous forme de graphes, courbes et nuages de points. </a:t>
            </a:r>
          </a:p>
          <a:p>
            <a:endParaRPr lang="fr-FR" sz="2000" dirty="0">
              <a:solidFill>
                <a:srgbClr val="000000"/>
              </a:solidFill>
            </a:endParaRPr>
          </a:p>
          <a:p>
            <a:r>
              <a:rPr lang="fr-FR" sz="2000" b="1" i="0" u="none" strike="noStrike" baseline="0" dirty="0" err="1">
                <a:solidFill>
                  <a:srgbClr val="000000"/>
                </a:solidFill>
              </a:rPr>
              <a:t>Sklearn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est la librairie qui contient toutes les fonctions de l’état de l’art du 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Machine Learning.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On y trouve les 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algorithmes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les plus 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importants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ainsi que diverses fonctions de </a:t>
            </a:r>
            <a:r>
              <a:rPr lang="fr-FR" sz="2000" b="1" i="1" u="none" strike="noStrike" baseline="0" dirty="0" err="1">
                <a:solidFill>
                  <a:srgbClr val="000000"/>
                </a:solidFill>
              </a:rPr>
              <a:t>pre</a:t>
            </a:r>
            <a:r>
              <a:rPr lang="fr-FR" sz="2000" b="0" i="0" u="none" strike="noStrike" baseline="0" dirty="0" err="1">
                <a:solidFill>
                  <a:srgbClr val="000000"/>
                </a:solidFill>
              </a:rPr>
              <a:t>-</a:t>
            </a:r>
            <a:r>
              <a:rPr lang="fr-FR" sz="2000" b="1" i="1" u="none" strike="noStrike" baseline="0" dirty="0" err="1">
                <a:solidFill>
                  <a:srgbClr val="000000"/>
                </a:solidFill>
              </a:rPr>
              <a:t>processing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. </a:t>
            </a:r>
          </a:p>
          <a:p>
            <a:pPr marL="0" indent="0">
              <a:buNone/>
            </a:pPr>
            <a:endParaRPr lang="fr-FR" sz="2000" b="0" i="0" u="none" strike="noStrike" baseline="0" dirty="0">
              <a:solidFill>
                <a:srgbClr val="000000"/>
              </a:solidFill>
            </a:endParaRPr>
          </a:p>
          <a:p>
            <a:r>
              <a:rPr lang="fr-FR" sz="2000" b="1" i="0" u="none" strike="noStrike" baseline="0" dirty="0">
                <a:solidFill>
                  <a:srgbClr val="000000"/>
                </a:solidFill>
              </a:rPr>
              <a:t>Pandas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est une excellente librairie pour 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importer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vos tableaux Excel (et autres formats) dans Python dans le but de tirer des </a:t>
            </a:r>
            <a:r>
              <a:rPr lang="fr-FR" sz="2000" b="1" i="0" u="none" strike="noStrike" baseline="0" dirty="0">
                <a:solidFill>
                  <a:srgbClr val="000000"/>
                </a:solidFill>
              </a:rPr>
              <a:t>statistiques 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et de charger votre </a:t>
            </a:r>
            <a:r>
              <a:rPr lang="fr-FR" sz="2000" b="0" i="0" u="none" strike="noStrike" baseline="0" dirty="0" err="1">
                <a:solidFill>
                  <a:srgbClr val="000000"/>
                </a:solidFill>
              </a:rPr>
              <a:t>Dataset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 dans </a:t>
            </a:r>
            <a:r>
              <a:rPr lang="fr-FR" sz="2000" b="0" i="0" u="none" strike="noStrike" baseline="0" dirty="0" err="1">
                <a:solidFill>
                  <a:srgbClr val="000000"/>
                </a:solidFill>
              </a:rPr>
              <a:t>Sklearn</a:t>
            </a:r>
            <a:r>
              <a:rPr lang="fr-FR" sz="2000" b="0" i="0" u="none" strike="noStrike" baseline="0" dirty="0">
                <a:solidFill>
                  <a:srgbClr val="000000"/>
                </a:solidFill>
              </a:rPr>
              <a:t>.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38184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26A7-5793-4AFA-A4B2-0CC62297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27" y="156219"/>
            <a:ext cx="10515600" cy="1325563"/>
          </a:xfrm>
        </p:spPr>
        <p:txBody>
          <a:bodyPr/>
          <a:lstStyle/>
          <a:p>
            <a:r>
              <a:rPr lang="en-GB" dirty="0"/>
              <a:t>Regression </a:t>
            </a:r>
            <a:r>
              <a:rPr lang="en-GB" dirty="0" err="1"/>
              <a:t>lineaire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FB15D-D906-4707-B9EF-48926EEA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398233"/>
            <a:ext cx="5977878" cy="477873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b="1" i="0" u="none" strike="noStrike" baseline="0" dirty="0">
                <a:solidFill>
                  <a:srgbClr val="000000"/>
                </a:solidFill>
              </a:rPr>
              <a:t>import </a:t>
            </a:r>
            <a:r>
              <a:rPr lang="en-GB" sz="1600" b="1" i="0" u="none" strike="noStrike" baseline="0" dirty="0" err="1">
                <a:solidFill>
                  <a:srgbClr val="000000"/>
                </a:solidFill>
              </a:rPr>
              <a:t>numpy</a:t>
            </a:r>
            <a:r>
              <a:rPr lang="en-GB" sz="1600" b="1" i="0" u="none" strike="noStrike" baseline="0" dirty="0">
                <a:solidFill>
                  <a:srgbClr val="000000"/>
                </a:solidFill>
              </a:rPr>
              <a:t> as np 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1600" b="1" i="0" u="none" strike="noStrike" baseline="0" dirty="0">
                <a:solidFill>
                  <a:srgbClr val="000000"/>
                </a:solidFill>
              </a:rPr>
              <a:t>import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matplotlib.pyplot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as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plt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1600" b="1" i="0" u="none" strike="noStrike" baseline="0" dirty="0">
                <a:solidFill>
                  <a:srgbClr val="000000"/>
                </a:solidFill>
              </a:rPr>
              <a:t>from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sklearn.datasets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600" b="1" i="0" u="none" strike="noStrike" baseline="0" dirty="0">
                <a:solidFill>
                  <a:srgbClr val="000000"/>
                </a:solidFill>
              </a:rPr>
              <a:t>import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make_regression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1600" b="1" i="0" u="none" strike="noStrike" baseline="0" dirty="0">
                <a:solidFill>
                  <a:srgbClr val="000000"/>
                </a:solidFill>
              </a:rPr>
              <a:t>from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sklearn.linear_model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600" b="1" i="0" u="none" strike="noStrike" baseline="0" dirty="0">
                <a:solidFill>
                  <a:srgbClr val="000000"/>
                </a:solidFill>
              </a:rPr>
              <a:t>import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SGDRegressor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np.random.seed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(0)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x, y =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make_regression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n_samples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=100,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n_features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=1, noise=10) </a:t>
            </a:r>
          </a:p>
          <a:p>
            <a:pPr marL="0" indent="0">
              <a:buNone/>
            </a:pP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plt.scatter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(x, y)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model =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SGDRegressor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max_iter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=1000, eta0=0.001) </a:t>
            </a:r>
          </a:p>
          <a:p>
            <a:pPr marL="0" indent="0">
              <a:buNone/>
            </a:pP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model.fit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x,y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fr-FR" sz="1600" b="1" i="0" u="none" strike="noStrike" baseline="0" dirty="0" err="1">
                <a:solidFill>
                  <a:srgbClr val="000000"/>
                </a:solidFill>
              </a:rPr>
              <a:t>print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('Coeff R2 =',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model.score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(x, y)) </a:t>
            </a:r>
          </a:p>
          <a:p>
            <a:pPr marL="0" indent="0">
              <a:buNone/>
            </a:pP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plt.scatter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(x, y) </a:t>
            </a:r>
          </a:p>
          <a:p>
            <a:pPr marL="0" indent="0">
              <a:buNone/>
            </a:pP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plt.plot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(x,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model.predict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(x), c='red',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lw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= 3)  </a:t>
            </a:r>
          </a:p>
          <a:p>
            <a:pPr marL="0" indent="0">
              <a:buNone/>
            </a:pPr>
            <a:r>
              <a:rPr lang="en-GB" sz="1600" dirty="0" err="1"/>
              <a:t>plt.show</a:t>
            </a:r>
            <a:r>
              <a:rPr lang="en-GB" sz="16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4CC26-829E-4965-A057-62EF2CE1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051" y="1481782"/>
            <a:ext cx="5054022" cy="374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306D5-09C9-4334-B361-28C016CA939F}"/>
              </a:ext>
            </a:extLst>
          </p:cNvPr>
          <p:cNvSpPr txBox="1"/>
          <p:nvPr/>
        </p:nvSpPr>
        <p:spPr>
          <a:xfrm>
            <a:off x="6765051" y="5229225"/>
            <a:ext cx="4913448" cy="120032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SGD stands for Stochastic Gradient Descent: the gradient of the loss is estimated each sample at a time and the model is updated along the way with a decreasing strength schedule (aka learning rate).</a:t>
            </a:r>
          </a:p>
        </p:txBody>
      </p:sp>
    </p:spTree>
    <p:extLst>
      <p:ext uri="{BB962C8B-B14F-4D97-AF65-F5344CB8AC3E}">
        <p14:creationId xmlns:p14="http://schemas.microsoft.com/office/powerpoint/2010/main" val="90473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C36A-D7DA-4A75-8F01-D9039028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38" y="288926"/>
            <a:ext cx="10515600" cy="615950"/>
          </a:xfrm>
        </p:spPr>
        <p:txBody>
          <a:bodyPr>
            <a:normAutofit fontScale="90000"/>
          </a:bodyPr>
          <a:lstStyle/>
          <a:p>
            <a:r>
              <a:rPr lang="en-GB" dirty="0"/>
              <a:t>Regression </a:t>
            </a:r>
            <a:r>
              <a:rPr lang="en-GB" dirty="0" err="1"/>
              <a:t>Polynomiale</a:t>
            </a:r>
            <a:r>
              <a:rPr lang="en-GB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CD320-1BBE-4586-B44C-8F0B22CE8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038" y="1424024"/>
            <a:ext cx="4864768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/>
              <a:t>To generate a higher order equation we can add powers of the original features as new features. The linear model : y = a0 + a1X</a:t>
            </a:r>
          </a:p>
          <a:p>
            <a:pPr marL="0" indent="0">
              <a:buNone/>
            </a:pPr>
            <a:r>
              <a:rPr lang="en-GB" sz="1800" dirty="0"/>
              <a:t>can be transformed to y = a0 + a1X + a2x²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This is still considered to be linear model as the coefficients/weights associated with the features are still linear. </a:t>
            </a:r>
          </a:p>
          <a:p>
            <a:pPr marL="0" indent="0">
              <a:buNone/>
            </a:pPr>
            <a:r>
              <a:rPr lang="en-GB" sz="1800" b="1" dirty="0"/>
              <a:t>x² is only a feature</a:t>
            </a:r>
            <a:r>
              <a:rPr lang="en-GB" sz="1800" dirty="0"/>
              <a:t>. However the curve that we are fitting is quadratic in nature.</a:t>
            </a:r>
          </a:p>
          <a:p>
            <a:pPr marL="0" indent="0">
              <a:buNone/>
            </a:pPr>
            <a:r>
              <a:rPr lang="en-GB" sz="1800" dirty="0"/>
              <a:t>To convert the original features into their higher order terms we will use the </a:t>
            </a:r>
            <a:r>
              <a:rPr lang="en-GB" sz="1800" dirty="0" err="1"/>
              <a:t>PolynomialFeatures</a:t>
            </a:r>
            <a:r>
              <a:rPr lang="en-GB" sz="1800" dirty="0"/>
              <a:t> class provided by scikit-learn (matrices with X and </a:t>
            </a:r>
            <a:r>
              <a:rPr lang="en-GB" sz="1800" b="1" dirty="0"/>
              <a:t>x²</a:t>
            </a:r>
            <a:r>
              <a:rPr lang="en-GB" sz="1800" dirty="0"/>
              <a:t>  features).  Next, we train the model using Linear Regression.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05214-5F73-4582-B848-560FC51C759A}"/>
              </a:ext>
            </a:extLst>
          </p:cNvPr>
          <p:cNvSpPr txBox="1"/>
          <p:nvPr/>
        </p:nvSpPr>
        <p:spPr>
          <a:xfrm>
            <a:off x="6008771" y="1472442"/>
            <a:ext cx="6093994" cy="501675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import </a:t>
            </a:r>
            <a:r>
              <a:rPr lang="en-GB" sz="1600" dirty="0" err="1"/>
              <a:t>numpy</a:t>
            </a:r>
            <a:r>
              <a:rPr lang="en-GB" sz="1600" dirty="0"/>
              <a:t> as np </a:t>
            </a:r>
          </a:p>
          <a:p>
            <a:r>
              <a:rPr lang="en-GB" sz="1600" dirty="0"/>
              <a:t>import </a:t>
            </a:r>
            <a:r>
              <a:rPr lang="en-GB" sz="1600" dirty="0" err="1"/>
              <a:t>matplotlib.pyplot</a:t>
            </a:r>
            <a:r>
              <a:rPr lang="en-GB" sz="1600" dirty="0"/>
              <a:t> as </a:t>
            </a:r>
            <a:r>
              <a:rPr lang="en-GB" sz="1600" dirty="0" err="1"/>
              <a:t>plt</a:t>
            </a:r>
            <a:r>
              <a:rPr lang="en-GB" sz="1600" dirty="0"/>
              <a:t> </a:t>
            </a:r>
          </a:p>
          <a:p>
            <a:r>
              <a:rPr lang="en-GB" sz="1600" dirty="0"/>
              <a:t>from </a:t>
            </a:r>
            <a:r>
              <a:rPr lang="en-GB" sz="1600" dirty="0" err="1"/>
              <a:t>sklearn.datasets</a:t>
            </a:r>
            <a:r>
              <a:rPr lang="en-GB" sz="1600" dirty="0"/>
              <a:t> import </a:t>
            </a:r>
            <a:r>
              <a:rPr lang="en-GB" sz="1600" dirty="0" err="1"/>
              <a:t>make_regression</a:t>
            </a:r>
            <a:r>
              <a:rPr lang="en-GB" sz="1600" dirty="0"/>
              <a:t> </a:t>
            </a:r>
          </a:p>
          <a:p>
            <a:r>
              <a:rPr lang="en-GB" sz="1600" dirty="0"/>
              <a:t>from </a:t>
            </a:r>
            <a:r>
              <a:rPr lang="en-GB" sz="1600" dirty="0" err="1"/>
              <a:t>sklearn.linear_model</a:t>
            </a:r>
            <a:r>
              <a:rPr lang="en-GB" sz="1600" dirty="0"/>
              <a:t> import </a:t>
            </a:r>
            <a:r>
              <a:rPr lang="en-GB" sz="1600" dirty="0" err="1"/>
              <a:t>SGDRegressor</a:t>
            </a:r>
            <a:endParaRPr lang="en-GB" sz="1600" dirty="0"/>
          </a:p>
          <a:p>
            <a:r>
              <a:rPr lang="en-GB" sz="1600" dirty="0"/>
              <a:t>from </a:t>
            </a:r>
            <a:r>
              <a:rPr lang="en-GB" sz="1600" dirty="0" err="1"/>
              <a:t>sklearn.linear_model</a:t>
            </a:r>
            <a:r>
              <a:rPr lang="en-GB" sz="1600" dirty="0"/>
              <a:t> import </a:t>
            </a:r>
            <a:r>
              <a:rPr lang="en-GB" sz="1600" dirty="0" err="1"/>
              <a:t>LinearRegression</a:t>
            </a:r>
            <a:endParaRPr lang="en-GB" sz="1600" dirty="0"/>
          </a:p>
          <a:p>
            <a:r>
              <a:rPr lang="en-GB" sz="1600" dirty="0"/>
              <a:t>from </a:t>
            </a:r>
            <a:r>
              <a:rPr lang="en-GB" sz="1600" dirty="0" err="1"/>
              <a:t>sklearn.preprocessing</a:t>
            </a:r>
            <a:r>
              <a:rPr lang="en-GB" sz="1600" dirty="0"/>
              <a:t> import </a:t>
            </a:r>
            <a:r>
              <a:rPr lang="en-GB" sz="1600" dirty="0" err="1"/>
              <a:t>PolynomialFeatures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 err="1"/>
              <a:t>np.random.seed</a:t>
            </a:r>
            <a:r>
              <a:rPr lang="en-GB" sz="1600" dirty="0"/>
              <a:t>(0) </a:t>
            </a:r>
          </a:p>
          <a:p>
            <a:r>
              <a:rPr lang="en-GB" sz="1600" dirty="0"/>
              <a:t>x, y = </a:t>
            </a:r>
            <a:r>
              <a:rPr lang="en-GB" sz="1600" dirty="0" err="1"/>
              <a:t>make_regression</a:t>
            </a:r>
            <a:r>
              <a:rPr lang="en-GB" sz="1600" dirty="0"/>
              <a:t>(</a:t>
            </a:r>
            <a:r>
              <a:rPr lang="en-GB" sz="1600" dirty="0" err="1"/>
              <a:t>n_samples</a:t>
            </a:r>
            <a:r>
              <a:rPr lang="en-GB" sz="1600" dirty="0"/>
              <a:t>=100, </a:t>
            </a:r>
            <a:r>
              <a:rPr lang="en-GB" sz="1600" dirty="0" err="1"/>
              <a:t>n_features</a:t>
            </a:r>
            <a:r>
              <a:rPr lang="en-GB" sz="1600" dirty="0"/>
              <a:t>=1, noise=10)</a:t>
            </a:r>
          </a:p>
          <a:p>
            <a:r>
              <a:rPr lang="en-GB" sz="1600" dirty="0"/>
              <a:t>y = y**2</a:t>
            </a:r>
          </a:p>
          <a:p>
            <a:r>
              <a:rPr lang="en-GB" sz="1600" dirty="0" err="1"/>
              <a:t>poly_features</a:t>
            </a:r>
            <a:r>
              <a:rPr lang="en-GB" sz="1600" dirty="0"/>
              <a:t> = </a:t>
            </a:r>
            <a:r>
              <a:rPr lang="en-GB" sz="1600" dirty="0" err="1"/>
              <a:t>PolynomialFeatures</a:t>
            </a:r>
            <a:r>
              <a:rPr lang="en-GB" sz="1600" dirty="0"/>
              <a:t>(degree=2, </a:t>
            </a:r>
            <a:r>
              <a:rPr lang="en-GB" sz="1600" dirty="0" err="1"/>
              <a:t>include_bias</a:t>
            </a:r>
            <a:r>
              <a:rPr lang="en-GB" sz="1600" dirty="0"/>
              <a:t>=False)</a:t>
            </a:r>
          </a:p>
          <a:p>
            <a:r>
              <a:rPr lang="en-GB" sz="1600" dirty="0"/>
              <a:t>x = </a:t>
            </a:r>
            <a:r>
              <a:rPr lang="en-GB" sz="1600" dirty="0" err="1"/>
              <a:t>poly_features.fit_transform</a:t>
            </a:r>
            <a:r>
              <a:rPr lang="en-GB" sz="1600" dirty="0"/>
              <a:t>(x)</a:t>
            </a:r>
          </a:p>
          <a:p>
            <a:r>
              <a:rPr lang="en-GB" sz="1600" dirty="0" err="1"/>
              <a:t>plt.scatter</a:t>
            </a:r>
            <a:r>
              <a:rPr lang="en-GB" sz="1600" dirty="0"/>
              <a:t>(x[:,0], y)   # X columns 0</a:t>
            </a:r>
          </a:p>
          <a:p>
            <a:r>
              <a:rPr lang="en-GB" sz="1600" dirty="0"/>
              <a:t>model = </a:t>
            </a:r>
            <a:r>
              <a:rPr lang="en-GB" sz="1600" dirty="0" err="1"/>
              <a:t>SGDRegressor</a:t>
            </a:r>
            <a:r>
              <a:rPr lang="en-GB" sz="1600" dirty="0"/>
              <a:t>(</a:t>
            </a:r>
            <a:r>
              <a:rPr lang="en-GB" sz="1600" dirty="0" err="1"/>
              <a:t>max_iter</a:t>
            </a:r>
            <a:r>
              <a:rPr lang="en-GB" sz="1600" dirty="0"/>
              <a:t>=1000, eta0=0.001) </a:t>
            </a:r>
          </a:p>
          <a:p>
            <a:r>
              <a:rPr lang="en-GB" sz="1600" dirty="0" err="1"/>
              <a:t>model.fit</a:t>
            </a:r>
            <a:r>
              <a:rPr lang="en-GB" sz="1600" dirty="0"/>
              <a:t>(</a:t>
            </a:r>
            <a:r>
              <a:rPr lang="en-GB" sz="1600" dirty="0" err="1"/>
              <a:t>x,y</a:t>
            </a:r>
            <a:r>
              <a:rPr lang="en-GB" sz="1600" dirty="0"/>
              <a:t>)</a:t>
            </a:r>
          </a:p>
          <a:p>
            <a:r>
              <a:rPr lang="en-GB" sz="1600" dirty="0"/>
              <a:t>print('Coeff R2 =', </a:t>
            </a:r>
            <a:r>
              <a:rPr lang="en-GB" sz="1600" dirty="0" err="1"/>
              <a:t>model.score</a:t>
            </a:r>
            <a:r>
              <a:rPr lang="en-GB" sz="1600" dirty="0"/>
              <a:t>(x, y)) </a:t>
            </a:r>
          </a:p>
          <a:p>
            <a:endParaRPr lang="en-GB" sz="1600" dirty="0"/>
          </a:p>
          <a:p>
            <a:r>
              <a:rPr lang="en-GB" sz="1600" dirty="0" err="1"/>
              <a:t>plt.scatter</a:t>
            </a:r>
            <a:r>
              <a:rPr lang="en-GB" sz="1600" dirty="0"/>
              <a:t>(x[:,0], </a:t>
            </a:r>
            <a:r>
              <a:rPr lang="en-GB" sz="1600" dirty="0" err="1"/>
              <a:t>y,c</a:t>
            </a:r>
            <a:r>
              <a:rPr lang="en-GB" sz="1600" dirty="0"/>
              <a:t>='red', marker='o') </a:t>
            </a:r>
          </a:p>
          <a:p>
            <a:r>
              <a:rPr lang="en-GB" sz="1600" dirty="0" err="1"/>
              <a:t>plt.scatter</a:t>
            </a:r>
            <a:r>
              <a:rPr lang="en-GB" sz="1600" dirty="0"/>
              <a:t>(x[:,0], </a:t>
            </a:r>
            <a:r>
              <a:rPr lang="en-GB" sz="1600" dirty="0" err="1"/>
              <a:t>model.predict</a:t>
            </a:r>
            <a:r>
              <a:rPr lang="en-GB" sz="1600" dirty="0"/>
              <a:t>(x), c='blue',  marker='+')</a:t>
            </a:r>
          </a:p>
          <a:p>
            <a:r>
              <a:rPr lang="en-GB" sz="1600" dirty="0" err="1"/>
              <a:t>plt.show</a:t>
            </a:r>
            <a:r>
              <a:rPr lang="en-GB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13918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A734-C3D3-46AF-8390-AB34D40C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125"/>
          </a:xfrm>
        </p:spPr>
        <p:txBody>
          <a:bodyPr/>
          <a:lstStyle/>
          <a:p>
            <a:r>
              <a:rPr lang="en-GB" dirty="0"/>
              <a:t>Regression polynomial (ex </a:t>
            </a:r>
            <a:r>
              <a:rPr lang="en-GB" dirty="0" err="1"/>
              <a:t>degre</a:t>
            </a:r>
            <a:r>
              <a:rPr lang="en-GB" dirty="0"/>
              <a:t> 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896D3-5D3B-40AA-9940-CEF7D743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882" y="1495942"/>
            <a:ext cx="5654530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5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FD6F-1EDD-4BA2-8308-BDEA20CD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7187-DF70-4888-B16B-BCBC3ADA1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model = </a:t>
            </a:r>
            <a:r>
              <a:rPr lang="en-GB" sz="1800" b="1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SGDRegressor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(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nb_itérations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learning_rate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endParaRPr lang="en-GB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•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fr-FR" sz="1800" b="1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(x, y)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: pour entrainer votre modèle. </a:t>
            </a:r>
            <a:endParaRPr lang="fr-FR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•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fr-FR" sz="1800" b="1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score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(x, y)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: pour évaluer votre modèle. </a:t>
            </a:r>
            <a:endParaRPr lang="fr-FR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•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</a:t>
            </a:r>
            <a:r>
              <a:rPr lang="fr-FR" sz="1800" b="1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predict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(x)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: pour générer des prédictions </a:t>
            </a:r>
          </a:p>
          <a:p>
            <a:pPr marL="0" indent="0">
              <a:buNone/>
            </a:pPr>
            <a:endParaRPr lang="fr-FR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En Machine Learning, les valeurs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qui fonctionnent bien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pour la plupart des entraînements sont : </a:t>
            </a:r>
          </a:p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•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Nombre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d’itérations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en-GB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1000 </a:t>
            </a:r>
            <a:endParaRPr lang="en-GB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• Learning rate = </a:t>
            </a:r>
            <a:r>
              <a:rPr lang="en-GB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0.001 </a:t>
            </a:r>
            <a:endParaRPr lang="en-GB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fr-FR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649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452A-A633-4E15-A903-EFEC20DF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 4 notions </a:t>
            </a:r>
            <a:r>
              <a:rPr lang="en-GB" dirty="0" err="1"/>
              <a:t>essentielles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0969-C901-4399-999D-EE22CB736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4716153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endParaRPr lang="en-GB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1800" b="1" i="0" u="none" strike="noStrike" baseline="0" dirty="0">
                <a:solidFill>
                  <a:srgbClr val="000000"/>
                </a:solidFill>
              </a:rPr>
              <a:t>1. Le Dataset 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En Machine Learning, tout démarre d’un </a:t>
            </a:r>
            <a:r>
              <a:rPr lang="fr-FR" sz="1800" b="1" i="0" u="none" strike="noStrike" baseline="0" dirty="0" err="1">
                <a:solidFill>
                  <a:srgbClr val="000000"/>
                </a:solidFill>
              </a:rPr>
              <a:t>Dataset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qui contient nos données. Dans l’apprentissage supervisé, le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 contient les questions (𝑥) et les réponses (𝑦) au problème que la machine doit résoudre. </a:t>
            </a:r>
          </a:p>
          <a:p>
            <a:pPr marL="0" indent="0">
              <a:buNone/>
            </a:pPr>
            <a:endParaRPr lang="fr-FR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2. Le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modèle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et ses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paramètres </a:t>
            </a:r>
            <a:endParaRPr lang="fr-FR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A partir de ce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, on crée un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modèle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, qui n’est autre qu’une fonction mathématique. Les coefficients de cette fonction sont les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paramètres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du modèle. </a:t>
            </a:r>
          </a:p>
          <a:p>
            <a:pPr marL="0" indent="0">
              <a:buNone/>
            </a:pPr>
            <a:endParaRPr lang="fr-FR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</a:rPr>
              <a:t>3. La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Fonction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Coût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endParaRPr lang="en-GB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Lorsqu’on teste notre modèle sur le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, celui-ci nous donne des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erreurs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. L’ensemble de ces erreurs, c’est ce qu’on appelle la Fonction Coût. </a:t>
            </a:r>
          </a:p>
          <a:p>
            <a:pPr marL="0" indent="0">
              <a:buNone/>
            </a:pPr>
            <a:endParaRPr lang="fr-FR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</a:rPr>
              <a:t>4.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L’Algorithme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800" b="1" i="0" u="none" strike="noStrike" baseline="0" dirty="0" err="1">
                <a:solidFill>
                  <a:srgbClr val="000000"/>
                </a:solidFill>
              </a:rPr>
              <a:t>d’apprentissage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 </a:t>
            </a:r>
            <a:endParaRPr lang="en-GB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</a:rPr>
              <a:t>L’idée centrale du Machine Learning, c’est de laisser la machine trouver quels sont les paramètres de notre modèle qui </a:t>
            </a:r>
            <a:r>
              <a:rPr lang="fr-FR" sz="1800" b="1" i="0" u="none" strike="noStrike" baseline="0" dirty="0">
                <a:solidFill>
                  <a:srgbClr val="000000"/>
                </a:solidFill>
              </a:rPr>
              <a:t>minimisent </a:t>
            </a:r>
            <a:r>
              <a:rPr lang="fr-FR" sz="1800" b="0" i="0" u="none" strike="noStrike" baseline="0" dirty="0">
                <a:solidFill>
                  <a:srgbClr val="000000"/>
                </a:solidFill>
              </a:rPr>
              <a:t>la Fonction Coût.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92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8E6-EB2C-4760-840E-26208366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Courbe</a:t>
            </a:r>
            <a:r>
              <a:rPr lang="en-GB" dirty="0"/>
              <a:t> </a:t>
            </a:r>
            <a:r>
              <a:rPr lang="en-GB" dirty="0" err="1"/>
              <a:t>d’apprentissage</a:t>
            </a:r>
            <a:r>
              <a:rPr lang="en-GB" dirty="0"/>
              <a:t> (learning curve)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9950A-7CEF-457D-9CD7-C42D493E1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24375" cy="4351338"/>
          </a:xfrm>
        </p:spPr>
        <p:txBody>
          <a:bodyPr/>
          <a:lstStyle/>
          <a:p>
            <a:r>
              <a:rPr lang="en-GB" dirty="0"/>
              <a:t>La function </a:t>
            </a:r>
            <a:r>
              <a:rPr lang="en-GB" dirty="0" err="1"/>
              <a:t>cout</a:t>
            </a:r>
            <a:r>
              <a:rPr lang="en-GB" dirty="0"/>
              <a:t> a beaucoup </a:t>
            </a:r>
            <a:r>
              <a:rPr lang="en-GB" dirty="0" err="1"/>
              <a:t>d’erreurs</a:t>
            </a:r>
            <a:r>
              <a:rPr lang="en-GB" dirty="0"/>
              <a:t> au debut, et ca </a:t>
            </a:r>
            <a:r>
              <a:rPr lang="en-GB" dirty="0" err="1"/>
              <a:t>diminue</a:t>
            </a:r>
            <a:r>
              <a:rPr lang="en-GB" dirty="0"/>
              <a:t>. A </a:t>
            </a:r>
            <a:r>
              <a:rPr lang="en-GB" dirty="0" err="1"/>
              <a:t>chaque</a:t>
            </a:r>
            <a:r>
              <a:rPr lang="en-GB" dirty="0"/>
              <a:t> iteration, le </a:t>
            </a: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s’ameliore</a:t>
            </a:r>
            <a:endParaRPr lang="en-GB" dirty="0"/>
          </a:p>
          <a:p>
            <a:endParaRPr lang="en-GB" dirty="0"/>
          </a:p>
          <a:p>
            <a:r>
              <a:rPr lang="en-GB" dirty="0"/>
              <a:t>Function </a:t>
            </a:r>
            <a:r>
              <a:rPr lang="en-GB" dirty="0" err="1"/>
              <a:t>cout</a:t>
            </a:r>
            <a:r>
              <a:rPr lang="en-GB" dirty="0"/>
              <a:t> au fil des iterations: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91548-0036-4E43-8F75-6B22AA6F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821" y="1771042"/>
            <a:ext cx="5524979" cy="34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8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45E9-BF87-4A4C-9436-6E3DBC06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0" u="none" strike="noStrike" baseline="0" dirty="0">
                <a:solidFill>
                  <a:srgbClr val="000000"/>
                </a:solidFill>
              </a:rPr>
              <a:t>Les </a:t>
            </a:r>
            <a:r>
              <a:rPr lang="en-GB" b="1" i="0" u="none" strike="noStrike" baseline="0" dirty="0" err="1">
                <a:solidFill>
                  <a:srgbClr val="000000"/>
                </a:solidFill>
              </a:rPr>
              <a:t>problèmes</a:t>
            </a:r>
            <a:r>
              <a:rPr lang="en-GB" b="1" i="0" u="none" strike="noStrike" baseline="0" dirty="0">
                <a:solidFill>
                  <a:srgbClr val="000000"/>
                </a:solidFill>
              </a:rPr>
              <a:t> de Classification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A38E-9493-4244-868E-A765CE34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Dans ce genre de problème, on aura un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contenant une variable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target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𝒚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pouvant prendre 2 valeurs seulement, par exemple 0 ou 1. On dit également que l’on a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2 classes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, c’est une classification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binaire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Pour ces problèmes, on ajoute au modèle une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frontière de décision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qui permet de classer un email dans la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𝑐𝑙𝑎𝑠𝑠𝑒 0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ou la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𝑐𝑙𝑎𝑠𝑠𝑒 1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FD758-1319-4390-85A5-D3853ACB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81" y="2970307"/>
            <a:ext cx="3761915" cy="35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3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1AF0-9E67-4DA9-8104-C84DD3E9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995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logistique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3EB7B-805B-4B10-A0BD-1B7AD7709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/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On développe alors une nouvelle fonction pour les problèmes de classification binaire, c’est la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fonction logistique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(aussi appelé fonction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sigmoïde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ou tout simplement sigma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𝝈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). Cette fonction a la particularité d’être toujours comprise en 0 et 1.</a:t>
            </a:r>
            <a:endParaRPr lang="fr-FR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Pour coller la fonction logistique sur un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(𝑿, 𝒚)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on y fait passer le produit matriciel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𝑿. 𝜽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ce qui nous donne le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modèle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de </a:t>
            </a:r>
            <a:r>
              <a:rPr lang="fr-FR" sz="1800" b="0" i="1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Logistic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1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Regression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953EE-FEDF-4D9C-A831-1F703B71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88" y="3846922"/>
            <a:ext cx="3591171" cy="2463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1B796D-619C-4994-805D-9985E709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09" y="2897842"/>
            <a:ext cx="2370025" cy="845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E09B6-A660-4244-B8F6-C2675BA5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121" y="3158453"/>
            <a:ext cx="4296589" cy="328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D6F5-71A5-4AD1-AF14-7673EF95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068050" cy="730250"/>
          </a:xfrm>
        </p:spPr>
        <p:txBody>
          <a:bodyPr/>
          <a:lstStyle/>
          <a:p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cout</a:t>
            </a:r>
            <a:r>
              <a:rPr lang="en-GB" dirty="0"/>
              <a:t> </a:t>
            </a:r>
            <a:r>
              <a:rPr lang="en-GB" dirty="0" err="1"/>
              <a:t>associee</a:t>
            </a:r>
            <a:r>
              <a:rPr lang="en-GB" dirty="0"/>
              <a:t> a la regression </a:t>
            </a:r>
            <a:r>
              <a:rPr lang="en-GB" dirty="0" err="1"/>
              <a:t>logistique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5D1C6A-02EF-4984-848A-C2B737895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39" y="1585913"/>
            <a:ext cx="5640622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3C35-4204-4E96-AFE7-4C08E7628BEC}"/>
              </a:ext>
            </a:extLst>
          </p:cNvPr>
          <p:cNvSpPr txBox="1"/>
          <p:nvPr/>
        </p:nvSpPr>
        <p:spPr>
          <a:xfrm>
            <a:off x="6572250" y="1276350"/>
            <a:ext cx="533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On développe alors une nouvelle fonction pour les problèmes de classification binaire, c’est la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fonction logistique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(aussi appelé fonction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sigmoïde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ou tout simplement sigma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𝝈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). Cette fonction a la particularité d’être toujours comprise en 0 et 1.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080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33F7-2567-44A9-871F-B445F666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</a:t>
            </a:r>
            <a:r>
              <a:rPr lang="en-GB" dirty="0" err="1"/>
              <a:t>logistique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A075E7-831E-442E-8E62-0B329958B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189" y="2138042"/>
            <a:ext cx="9007621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9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777A-BA1D-465A-9A74-D19D9A93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0" u="none" strike="noStrike" baseline="0" dirty="0" err="1">
                <a:solidFill>
                  <a:srgbClr val="000000"/>
                </a:solidFill>
              </a:rPr>
              <a:t>L’Algorithme</a:t>
            </a:r>
            <a:r>
              <a:rPr lang="en-GB" b="1" i="0" u="none" strike="noStrike" baseline="0" dirty="0">
                <a:solidFill>
                  <a:srgbClr val="000000"/>
                </a:solidFill>
              </a:rPr>
              <a:t> de Nearest Neighbour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912F-126E-489D-AD02-2F6C1BF25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Quand vous devez faire une nouvelle prédiction, trouvez dans votre </a:t>
            </a:r>
            <a:r>
              <a:rPr lang="fr-FR" sz="1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l’exemple le plus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proche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par rapport aux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conditions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dans lesquelles vous êtes.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235D5-2FA3-44C2-B307-A8E0E035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43" y="2705100"/>
            <a:ext cx="4736736" cy="19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07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3AC2-542D-4776-9B7F-344527C3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Reseau de neurones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0FC8-01D2-4DEF-AF70-1963CEA0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Les petits ronds sont appelés les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neurones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et représentent des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fonctions d’activation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. Pour un réseau de neurone basique, la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fonction Logistique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est utilisée comme fonction d’activation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7DAEC-5B77-45F3-8F15-8DF073A0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876" y="3429000"/>
            <a:ext cx="4934924" cy="2421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8FDC4-6D18-4D9E-8A8D-F1EC135C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82" y="2838450"/>
            <a:ext cx="5707074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69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0F03-695F-491C-A1EF-45EE8C9A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51"/>
            <a:ext cx="10515600" cy="463549"/>
          </a:xfrm>
        </p:spPr>
        <p:txBody>
          <a:bodyPr>
            <a:noAutofit/>
          </a:bodyPr>
          <a:lstStyle/>
          <a:p>
            <a:r>
              <a:rPr lang="en-GB" sz="4000" b="1" i="0" u="none" strike="noStrike" baseline="0" dirty="0">
                <a:solidFill>
                  <a:srgbClr val="000000"/>
                </a:solidFill>
              </a:rPr>
              <a:t>Résumé de </a:t>
            </a:r>
            <a:r>
              <a:rPr lang="en-GB" sz="4000" b="1" i="0" u="none" strike="noStrike" baseline="0" dirty="0" err="1">
                <a:solidFill>
                  <a:srgbClr val="000000"/>
                </a:solidFill>
              </a:rPr>
              <a:t>l’apprentissage</a:t>
            </a:r>
            <a:r>
              <a:rPr lang="en-GB" sz="40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4000" b="1" i="0" u="none" strike="noStrike" baseline="0" dirty="0" err="1">
                <a:solidFill>
                  <a:srgbClr val="000000"/>
                </a:solidFill>
              </a:rPr>
              <a:t>supervisé</a:t>
            </a:r>
            <a:r>
              <a:rPr lang="en-GB" sz="4000" b="1" i="0" u="none" strike="noStrike" baseline="0" dirty="0">
                <a:solidFill>
                  <a:srgbClr val="000000"/>
                </a:solidFill>
              </a:rPr>
              <a:t> 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BE1E0-0EA8-4FF4-B555-C9EBAB5A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96900"/>
            <a:ext cx="10963275" cy="6127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b="1" i="0" u="none" strike="noStrike" baseline="0" dirty="0">
                <a:solidFill>
                  <a:srgbClr val="000000"/>
                </a:solidFill>
              </a:rPr>
              <a:t>l’apprentissage supervisé</a:t>
            </a:r>
            <a:r>
              <a:rPr lang="fr-FR" sz="1600" dirty="0">
                <a:solidFill>
                  <a:srgbClr val="000000"/>
                </a:solidFill>
              </a:rPr>
              <a:t>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est la technique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la plus utilisée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en Machine Learning et en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Deep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 Learning. Il existe 2 familles de problèmes dans l’apprentissage supervisé :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• Les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Régressions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• Les Classifications 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</a:rPr>
              <a:t>Pour résoudre ces problèmes, ne perdez jamais de vue les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4 étapes essentielles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pour développer votre modèle : </a:t>
            </a:r>
          </a:p>
          <a:p>
            <a:pPr marL="0" indent="0">
              <a:buNone/>
            </a:pPr>
            <a:r>
              <a:rPr lang="en-GB" sz="1600" b="0" i="1" u="none" strike="noStrike" baseline="0" dirty="0">
                <a:solidFill>
                  <a:srgbClr val="000000"/>
                </a:solidFill>
              </a:rPr>
              <a:t>1. Dataset 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1600" b="0" i="1" u="none" strike="noStrike" baseline="0" dirty="0">
                <a:solidFill>
                  <a:srgbClr val="000000"/>
                </a:solidFill>
              </a:rPr>
              <a:t>2. </a:t>
            </a:r>
            <a:r>
              <a:rPr lang="en-GB" sz="1600" b="0" i="1" u="none" strike="noStrike" baseline="0" dirty="0" err="1">
                <a:solidFill>
                  <a:srgbClr val="000000"/>
                </a:solidFill>
              </a:rPr>
              <a:t>Modèle</a:t>
            </a:r>
            <a:r>
              <a:rPr lang="en-GB" sz="1600" b="0" i="1" u="none" strike="noStrike" baseline="0" dirty="0">
                <a:solidFill>
                  <a:srgbClr val="000000"/>
                </a:solidFill>
              </a:rPr>
              <a:t> 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1600" b="0" i="1" u="none" strike="noStrike" baseline="0" dirty="0">
                <a:solidFill>
                  <a:srgbClr val="000000"/>
                </a:solidFill>
              </a:rPr>
              <a:t>3. </a:t>
            </a:r>
            <a:r>
              <a:rPr lang="en-GB" sz="1600" b="0" i="1" u="none" strike="noStrike" baseline="0" dirty="0" err="1">
                <a:solidFill>
                  <a:srgbClr val="000000"/>
                </a:solidFill>
              </a:rPr>
              <a:t>Fonction</a:t>
            </a:r>
            <a:r>
              <a:rPr lang="en-GB" sz="1600" b="0" i="1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1600" b="0" i="1" u="none" strike="noStrike" baseline="0" dirty="0" err="1">
                <a:solidFill>
                  <a:srgbClr val="000000"/>
                </a:solidFill>
              </a:rPr>
              <a:t>Coût</a:t>
            </a:r>
            <a:r>
              <a:rPr lang="en-GB" sz="1600" b="0" i="1" u="none" strike="noStrike" baseline="0" dirty="0">
                <a:solidFill>
                  <a:srgbClr val="000000"/>
                </a:solidFill>
              </a:rPr>
              <a:t> 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1600" b="0" i="1" u="none" strike="noStrike" baseline="0" dirty="0">
                <a:solidFill>
                  <a:srgbClr val="000000"/>
                </a:solidFill>
              </a:rPr>
              <a:t>4. </a:t>
            </a:r>
            <a:r>
              <a:rPr lang="en-GB" sz="1600" b="0" i="1" u="none" strike="noStrike" baseline="0" dirty="0" err="1">
                <a:solidFill>
                  <a:srgbClr val="000000"/>
                </a:solidFill>
              </a:rPr>
              <a:t>Algorithme</a:t>
            </a:r>
            <a:r>
              <a:rPr lang="en-GB" sz="1600" b="0" i="1" u="none" strike="noStrike" baseline="0" dirty="0">
                <a:solidFill>
                  <a:srgbClr val="000000"/>
                </a:solidFill>
              </a:rPr>
              <a:t> de minimisation 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</a:rPr>
              <a:t>Avec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Sklearn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, vous pouvez développer des modèles de Machine Learning simplement. Il ne vous reste alors qu’à :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1600" b="0" i="1" u="none" strike="noStrike" baseline="0" dirty="0">
                <a:solidFill>
                  <a:srgbClr val="000000"/>
                </a:solidFill>
              </a:rPr>
              <a:t>1. Importer un Dataset 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600" b="0" i="1" u="none" strike="noStrike" baseline="0" dirty="0">
                <a:solidFill>
                  <a:srgbClr val="000000"/>
                </a:solidFill>
              </a:rPr>
              <a:t>2.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Choisir un modèle parmi ceux proposés par </a:t>
            </a:r>
            <a:r>
              <a:rPr lang="fr-FR" sz="1600" b="1" i="0" u="none" strike="noStrike" baseline="0" dirty="0" err="1">
                <a:solidFill>
                  <a:srgbClr val="000000"/>
                </a:solidFill>
              </a:rPr>
              <a:t>sklearn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: o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SGDRegressor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()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o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KNeighborsClassifier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()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o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MLPClassifier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()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o Etc… </a:t>
            </a:r>
          </a:p>
          <a:p>
            <a:pPr marL="0" indent="0">
              <a:buNone/>
            </a:pPr>
            <a:r>
              <a:rPr lang="fr-FR" sz="1600" b="0" i="1" u="none" strike="noStrike" baseline="0" dirty="0">
                <a:solidFill>
                  <a:srgbClr val="000000"/>
                </a:solidFill>
              </a:rPr>
              <a:t>3.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Utiliser la fonction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model.</a:t>
            </a:r>
            <a:r>
              <a:rPr lang="fr-FR" sz="1600" b="1" i="0" u="none" strike="noStrike" baseline="0" dirty="0" err="1">
                <a:solidFill>
                  <a:srgbClr val="000000"/>
                </a:solidFill>
              </a:rPr>
              <a:t>fit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pour effectuer l’apprentissage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9908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15FB-6B97-4AEC-AC84-107FBB98D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GB" b="0" i="0" u="none" strike="noStrike" baseline="0" dirty="0" err="1">
                <a:solidFill>
                  <a:srgbClr val="000000"/>
                </a:solidFill>
              </a:rPr>
              <a:t>Apprentissage</a:t>
            </a:r>
            <a:r>
              <a:rPr lang="en-GB" b="0" i="0" u="none" strike="noStrike" baseline="0" dirty="0">
                <a:solidFill>
                  <a:srgbClr val="000000"/>
                </a:solidFill>
              </a:rPr>
              <a:t> Non-</a:t>
            </a:r>
            <a:r>
              <a:rPr lang="en-GB" b="0" i="0" u="none" strike="noStrike" baseline="0" dirty="0" err="1">
                <a:solidFill>
                  <a:srgbClr val="000000"/>
                </a:solidFill>
              </a:rPr>
              <a:t>Supervisé</a:t>
            </a:r>
            <a:r>
              <a:rPr lang="en-GB" b="0" i="0" u="none" strike="noStrike" baseline="0" dirty="0">
                <a:solidFill>
                  <a:srgbClr val="000000"/>
                </a:solidFill>
              </a:rPr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0866-102C-404A-A567-DE8376C0F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Dans l’apprentissage non-supervisé, on dispose ainsi d’un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(𝑥)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sans valeur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(𝑦)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, et la machine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apprend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à reconnaitre des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structures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dans les données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(𝑥)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qu’on lui montre. 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On peut ainsi regrouper des donnés dans des clusters (c’est le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Clustering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), détecter des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anomalies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, ou encore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réduire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la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dimension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de données très riches en compilant les dimensions ensembles </a:t>
            </a:r>
          </a:p>
          <a:p>
            <a:r>
              <a:rPr lang="en-GB" sz="1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Algorithme</a:t>
            </a:r>
            <a:r>
              <a:rPr lang="en-GB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de K-Mean Clustering </a:t>
            </a:r>
            <a:endParaRPr lang="en-GB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Le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K-</a:t>
            </a:r>
            <a:r>
              <a:rPr lang="fr-FR" sz="1800" b="0" i="1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Mean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Clustering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est sans doute l’algorithme le plus populaire pour les problèmes de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Clustering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(regrouper des données selon leur structure commune).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123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AB8C-6FA4-4143-AC3D-7CC71B16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28" y="203201"/>
            <a:ext cx="10515600" cy="425450"/>
          </a:xfrm>
        </p:spPr>
        <p:txBody>
          <a:bodyPr>
            <a:normAutofit fontScale="90000"/>
          </a:bodyPr>
          <a:lstStyle/>
          <a:p>
            <a:r>
              <a:rPr lang="en-GB" sz="3200" b="1" i="0" u="none" strike="noStrike" baseline="0" dirty="0" err="1">
                <a:solidFill>
                  <a:srgbClr val="000000"/>
                </a:solidFill>
              </a:rPr>
              <a:t>Algorithme</a:t>
            </a:r>
            <a:r>
              <a:rPr lang="en-GB" sz="3200" b="1" i="0" u="none" strike="noStrike" baseline="0" dirty="0">
                <a:solidFill>
                  <a:srgbClr val="000000"/>
                </a:solidFill>
              </a:rPr>
              <a:t> de K-Mean Clustering 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0DD8-9A7F-4A9A-A028-927044FC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32" y="790576"/>
            <a:ext cx="11058668" cy="5905499"/>
          </a:xfrm>
        </p:spPr>
        <p:txBody>
          <a:bodyPr/>
          <a:lstStyle/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L’algorithme fonctionne en 2 étapes répétées en boucle. On commence par placer au hasard un nombre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K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centres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dans notre nuage de points. Dans l’exemple ci-dessous, K=2. Ensuite : 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- L’étape 1 consiste à rallier chaque exemple au centre le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plus proche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. Après cette étape, nous avons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K Clusters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(ici 2 clusters) 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- L’étape 2 consiste à déplacer les centres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au milieu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de leur Cluster. 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On répète ainsi les étapes 1 et 2 en boucle jusqu’à ce que les centres ne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bougent plus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77196-7655-47E8-A9FC-87CA6F96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5" y="2958550"/>
            <a:ext cx="4970191" cy="2020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B0C3D-7049-4618-92E5-5080A760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9" y="4928022"/>
            <a:ext cx="4970191" cy="1929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1C81B2-FC89-430E-BE51-6E06B424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24274"/>
            <a:ext cx="4810528" cy="196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E7EA-0F12-4E9A-B790-078D717A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5E575-2764-4492-9619-8CD30AD0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En Machine Learning, on compile ces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exemples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(𝒙,𝒚)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dans un tableau que l’on appelle </a:t>
            </a:r>
            <a:r>
              <a:rPr lang="fr-FR" sz="1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• La variable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𝒚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porte le nom de </a:t>
            </a:r>
            <a:r>
              <a:rPr lang="fr-FR" sz="1800" b="1" i="1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target</a:t>
            </a:r>
            <a:r>
              <a:rPr lang="fr-FR" sz="1800" b="1" i="1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(la cible). C’est la valeur que l’on cherche à prédire. </a:t>
            </a:r>
            <a:endParaRPr lang="en-GB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• La variable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𝒙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porte le nom de </a:t>
            </a:r>
            <a:r>
              <a:rPr lang="fr-FR" sz="1800" b="1" i="1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feature</a:t>
            </a:r>
            <a:r>
              <a:rPr lang="fr-FR" sz="1800" b="1" i="1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(facteur). Un facteur influence la valeur de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𝒚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, et on a en général beaucoup de </a:t>
            </a:r>
            <a:r>
              <a:rPr lang="fr-FR" sz="1800" b="1" i="1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features</a:t>
            </a:r>
            <a:r>
              <a:rPr lang="fr-FR" sz="1800" b="1" i="1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(𝒙𝟏,𝒙𝟐,…)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dans notre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que l’on regroupe dans une matrice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𝑿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44C6F-8D01-44E0-9F9A-FA7B231F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64" y="4035557"/>
            <a:ext cx="2423370" cy="163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2A448-E3AE-4AFD-A7D0-0AB93297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839" y="5768247"/>
            <a:ext cx="2248095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60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B6D2-D61C-4D59-A1F9-CFAA68300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Autofit/>
          </a:bodyPr>
          <a:lstStyle/>
          <a:p>
            <a:r>
              <a:rPr lang="en-GB" sz="4000" b="1" i="0" u="none" strike="noStrike" baseline="0" dirty="0">
                <a:solidFill>
                  <a:srgbClr val="000000"/>
                </a:solidFill>
              </a:rPr>
              <a:t>Programmer un K-Mean Clustering 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B45FB-8EA3-47DD-87B3-FB671CDD3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976"/>
            <a:ext cx="10515600" cy="523398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import </a:t>
            </a:r>
            <a:r>
              <a:rPr lang="en-GB" dirty="0" err="1"/>
              <a:t>numpy</a:t>
            </a:r>
            <a:r>
              <a:rPr lang="en-GB" dirty="0"/>
              <a:t> as np </a:t>
            </a:r>
          </a:p>
          <a:p>
            <a:pPr marL="0" indent="0">
              <a:buNone/>
            </a:pPr>
            <a:r>
              <a:rPr lang="en-GB" dirty="0"/>
              <a:t>import </a:t>
            </a:r>
            <a:r>
              <a:rPr lang="en-GB" dirty="0" err="1"/>
              <a:t>matplotlib.pyplot</a:t>
            </a:r>
            <a:r>
              <a:rPr lang="en-GB" dirty="0"/>
              <a:t> as </a:t>
            </a:r>
            <a:r>
              <a:rPr lang="en-GB" dirty="0" err="1"/>
              <a:t>plt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from </a:t>
            </a:r>
            <a:r>
              <a:rPr lang="en-GB" dirty="0" err="1"/>
              <a:t>sklearn.datasets.samples_generator</a:t>
            </a:r>
            <a:r>
              <a:rPr lang="en-GB" dirty="0"/>
              <a:t> import </a:t>
            </a:r>
            <a:r>
              <a:rPr lang="en-GB" dirty="0" err="1"/>
              <a:t>make_blobs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from </a:t>
            </a:r>
            <a:r>
              <a:rPr lang="en-GB" dirty="0" err="1"/>
              <a:t>sklearn.cluster</a:t>
            </a:r>
            <a:r>
              <a:rPr lang="en-GB" dirty="0"/>
              <a:t> import </a:t>
            </a:r>
            <a:r>
              <a:rPr lang="en-GB" dirty="0" err="1"/>
              <a:t>KMeans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# </a:t>
            </a:r>
            <a:r>
              <a:rPr lang="en-GB" dirty="0" err="1"/>
              <a:t>Générer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X, y = </a:t>
            </a:r>
            <a:r>
              <a:rPr lang="en-GB" dirty="0" err="1"/>
              <a:t>make_blobs</a:t>
            </a:r>
            <a:r>
              <a:rPr lang="en-GB" dirty="0"/>
              <a:t>(</a:t>
            </a:r>
            <a:r>
              <a:rPr lang="en-GB" dirty="0" err="1"/>
              <a:t>n_samples</a:t>
            </a:r>
            <a:r>
              <a:rPr lang="en-GB" dirty="0"/>
              <a:t>=100, </a:t>
            </a:r>
            <a:r>
              <a:rPr lang="en-GB" dirty="0" err="1"/>
              <a:t>centers</a:t>
            </a:r>
            <a:r>
              <a:rPr lang="en-GB" dirty="0"/>
              <a:t> = 3, </a:t>
            </a:r>
            <a:r>
              <a:rPr lang="en-GB" dirty="0" err="1"/>
              <a:t>cluster_std</a:t>
            </a:r>
            <a:r>
              <a:rPr lang="en-GB" dirty="0"/>
              <a:t>=0.5, </a:t>
            </a:r>
            <a:r>
              <a:rPr lang="en-GB" dirty="0" err="1"/>
              <a:t>random_state</a:t>
            </a:r>
            <a:r>
              <a:rPr lang="en-GB" dirty="0"/>
              <a:t>=0) #nb_feat </a:t>
            </a:r>
            <a:r>
              <a:rPr lang="en-GB" dirty="0" err="1"/>
              <a:t>ures</a:t>
            </a:r>
            <a:r>
              <a:rPr lang="en-GB" dirty="0"/>
              <a:t> = 2 par </a:t>
            </a:r>
            <a:r>
              <a:rPr lang="en-GB" dirty="0" err="1"/>
              <a:t>défaut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plt.scatter</a:t>
            </a:r>
            <a:r>
              <a:rPr lang="en-GB" dirty="0"/>
              <a:t>(X[:,0], X[:, 1])</a:t>
            </a:r>
          </a:p>
          <a:p>
            <a:pPr marL="0" indent="0">
              <a:buNone/>
            </a:pPr>
            <a:r>
              <a:rPr lang="en-GB" dirty="0" err="1"/>
              <a:t>plt.show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en-GB" dirty="0"/>
              <a:t># Entrainer le </a:t>
            </a:r>
            <a:r>
              <a:rPr lang="en-GB" dirty="0" err="1"/>
              <a:t>modele</a:t>
            </a:r>
            <a:r>
              <a:rPr lang="en-GB" dirty="0"/>
              <a:t> de K-mean Clustering </a:t>
            </a:r>
          </a:p>
          <a:p>
            <a:pPr marL="0" indent="0">
              <a:buNone/>
            </a:pPr>
            <a:r>
              <a:rPr lang="en-GB" dirty="0"/>
              <a:t>model = </a:t>
            </a:r>
            <a:r>
              <a:rPr lang="en-GB" dirty="0" err="1"/>
              <a:t>KMeans</a:t>
            </a:r>
            <a:r>
              <a:rPr lang="en-GB" dirty="0"/>
              <a:t>(</a:t>
            </a:r>
            <a:r>
              <a:rPr lang="en-GB" dirty="0" err="1"/>
              <a:t>n_clusters</a:t>
            </a:r>
            <a:r>
              <a:rPr lang="en-GB" dirty="0"/>
              <a:t>=3) </a:t>
            </a:r>
          </a:p>
          <a:p>
            <a:pPr marL="0" indent="0">
              <a:buNone/>
            </a:pPr>
            <a:r>
              <a:rPr lang="en-GB" dirty="0" err="1"/>
              <a:t>model.fit</a:t>
            </a:r>
            <a:r>
              <a:rPr lang="en-GB" dirty="0"/>
              <a:t>(X) </a:t>
            </a:r>
          </a:p>
          <a:p>
            <a:pPr marL="0" indent="0">
              <a:buNone/>
            </a:pPr>
            <a:r>
              <a:rPr lang="en-GB" dirty="0"/>
              <a:t>#Visualiser les Clusters </a:t>
            </a:r>
          </a:p>
          <a:p>
            <a:pPr marL="0" indent="0">
              <a:buNone/>
            </a:pPr>
            <a:r>
              <a:rPr lang="en-GB" dirty="0"/>
              <a:t>predictions = </a:t>
            </a:r>
            <a:r>
              <a:rPr lang="en-GB" dirty="0" err="1"/>
              <a:t>model.predict</a:t>
            </a:r>
            <a:r>
              <a:rPr lang="en-GB" dirty="0"/>
              <a:t>(X)</a:t>
            </a:r>
          </a:p>
          <a:p>
            <a:pPr marL="0" indent="0">
              <a:buNone/>
            </a:pPr>
            <a:r>
              <a:rPr lang="en-GB" dirty="0" err="1"/>
              <a:t>plt.scatter</a:t>
            </a:r>
            <a:r>
              <a:rPr lang="en-GB" dirty="0"/>
              <a:t>(X[:,0], X[:,1], c=predictions)</a:t>
            </a:r>
          </a:p>
          <a:p>
            <a:pPr marL="0" indent="0">
              <a:buNone/>
            </a:pPr>
            <a:r>
              <a:rPr lang="en-GB" dirty="0" err="1"/>
              <a:t>plt.show</a:t>
            </a:r>
            <a:r>
              <a:rPr lang="en-GB" dirty="0"/>
              <a:t>()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46505-D69E-4399-97A9-15BB2AA4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72" y="3149878"/>
            <a:ext cx="7275628" cy="19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66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4B7D-70E5-4403-9AB8-3B05147E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524"/>
          </a:xfrm>
        </p:spPr>
        <p:txBody>
          <a:bodyPr>
            <a:noAutofit/>
          </a:bodyPr>
          <a:lstStyle/>
          <a:p>
            <a:r>
              <a:rPr lang="en-GB" sz="3600" b="0" i="1" u="none" strike="noStrike" baseline="0" dirty="0">
                <a:solidFill>
                  <a:srgbClr val="000000"/>
                </a:solidFill>
              </a:rPr>
              <a:t>Data pre</a:t>
            </a:r>
            <a:r>
              <a:rPr lang="en-GB" sz="3600" b="0" i="0" u="none" strike="noStrike" baseline="0" dirty="0">
                <a:solidFill>
                  <a:srgbClr val="000000"/>
                </a:solidFill>
              </a:rPr>
              <a:t>-</a:t>
            </a:r>
            <a:r>
              <a:rPr lang="en-GB" sz="3600" b="0" i="1" u="none" strike="noStrike" baseline="0" dirty="0">
                <a:solidFill>
                  <a:srgbClr val="000000"/>
                </a:solidFill>
              </a:rPr>
              <a:t>processing</a:t>
            </a:r>
            <a:r>
              <a:rPr lang="en-GB" sz="3600" b="0" i="0" u="none" strike="noStrike" baseline="0" dirty="0">
                <a:solidFill>
                  <a:srgbClr val="000000"/>
                </a:solidFill>
              </a:rPr>
              <a:t>: Comment </a:t>
            </a:r>
            <a:r>
              <a:rPr lang="en-GB" sz="3600" b="0" i="0" u="none" strike="noStrike" baseline="0" dirty="0" err="1">
                <a:solidFill>
                  <a:srgbClr val="000000"/>
                </a:solidFill>
              </a:rPr>
              <a:t>préparer</a:t>
            </a:r>
            <a:r>
              <a:rPr lang="en-GB" sz="36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GB" sz="3600" b="0" i="0" u="none" strike="noStrike" baseline="0" dirty="0" err="1">
                <a:solidFill>
                  <a:srgbClr val="000000"/>
                </a:solidFill>
              </a:rPr>
              <a:t>votre</a:t>
            </a:r>
            <a:r>
              <a:rPr lang="en-GB" sz="3600" b="0" i="0" u="none" strike="noStrike" baseline="0" dirty="0">
                <a:solidFill>
                  <a:srgbClr val="000000"/>
                </a:solidFill>
              </a:rPr>
              <a:t> Dataset 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7E09-7332-49D4-8EA5-D3250F0AF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497011"/>
            <a:ext cx="10515600" cy="4995863"/>
          </a:xfrm>
        </p:spPr>
        <p:txBody>
          <a:bodyPr>
            <a:noAutofit/>
          </a:bodyPr>
          <a:lstStyle/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Il est fréquent qu’un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Dataset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 contienne quelques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anomalies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, voire des erreurs, qu’il faut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supprimer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pour ne pas biaiser l’apprentissage de la machine (vous ne voudriez pas que la machine apprenne quelque chose de faux). 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Il est aussi important de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normaliser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vos données, c’est-à-dire les mettre sur une même échelle pour rendre l’apprentissage de la machine plus rapide et aussi plus efficace 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Si vous avez des valeurs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manquantes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, il faut être capable de leur assigner une valeur défaut. </a:t>
            </a: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Si vous avez des </a:t>
            </a:r>
            <a:r>
              <a:rPr lang="fr-FR" sz="1600" b="0" i="1" u="none" strike="noStrike" baseline="0" dirty="0" err="1">
                <a:solidFill>
                  <a:srgbClr val="000000"/>
                </a:solidFill>
              </a:rPr>
              <a:t>features</a:t>
            </a:r>
            <a:r>
              <a:rPr lang="fr-FR" sz="1600" b="0" i="1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catégoriales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(exemple : homme/femme) il faut les convertir en données numériques (homme=0, femme=1). </a:t>
            </a:r>
          </a:p>
          <a:p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Egalement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, il est très important de nettoyer le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Dataset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 des </a:t>
            </a:r>
            <a:r>
              <a:rPr lang="fr-FR" sz="1600" b="0" i="1" u="none" strike="noStrike" baseline="0" dirty="0" err="1">
                <a:solidFill>
                  <a:srgbClr val="000000"/>
                </a:solidFill>
              </a:rPr>
              <a:t>features</a:t>
            </a:r>
            <a:r>
              <a:rPr lang="fr-FR" sz="1600" b="0" i="1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redondantes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(qui ont une forte corrélation) pour faciliter l’apprentissage de la machine. </a:t>
            </a: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Finalement, un point qui peut faire toute la différence est la création de nouvelles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features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, ce qu’on appelle </a:t>
            </a:r>
            <a:r>
              <a:rPr lang="fr-FR" sz="1600" b="1" i="1" u="none" strike="noStrike" baseline="0" dirty="0" err="1">
                <a:solidFill>
                  <a:srgbClr val="000000"/>
                </a:solidFill>
              </a:rPr>
              <a:t>feature</a:t>
            </a:r>
            <a:r>
              <a:rPr lang="fr-FR" sz="1600" b="1" i="1" u="none" strike="noStrike" baseline="0" dirty="0">
                <a:solidFill>
                  <a:srgbClr val="000000"/>
                </a:solidFill>
              </a:rPr>
              <a:t> engineering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. </a:t>
            </a:r>
          </a:p>
          <a:p>
            <a:pPr marL="0" indent="0">
              <a:buNone/>
            </a:pP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Exemple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: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Prenez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un Dataset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immobilier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qui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contient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les </a:t>
            </a:r>
            <a:r>
              <a:rPr lang="en-GB" sz="1600" b="0" i="1" u="none" strike="noStrike" baseline="0" dirty="0">
                <a:solidFill>
                  <a:srgbClr val="000000"/>
                </a:solidFill>
              </a:rPr>
              <a:t>features : 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o 𝑥1 = 𝑙𝑜𝑛𝑔𝑢𝑒𝑢𝑟 𝑗𝑎𝑟𝑑𝑖𝑛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o 𝑥2 = 𝑙𝑎𝑟𝑔𝑒𝑢𝑟 𝑗𝑎𝑟𝑑𝑖𝑛 </a:t>
            </a:r>
          </a:p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</a:rPr>
              <a:t>Alors il est possible de créer 𝑥3 = 𝑥1 × 𝑥2 qui équivaut à la surface du jardin.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4426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998D-7CAB-46F1-84F4-2041C57F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GB" dirty="0"/>
              <a:t>Over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6561B-5B85-4DEE-A4CE-544AD1126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Il faut entraîner votre modèle sur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une partie seulement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du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et utiliser la seconde partie pour évaluer la vraie performance de notre modèle. On appelle cela le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Train set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et le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Test set.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91E51-0CA4-4B24-AE0D-998BDADD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238"/>
            <a:ext cx="5578234" cy="2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D180-C98B-4A00-88D9-D03089AA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803E30-10BB-4F38-8419-B2B4D22FE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014" y="1367549"/>
            <a:ext cx="4491717" cy="2562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22705-171F-4B03-8739-75ADC9F5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14" y="3930212"/>
            <a:ext cx="4642943" cy="25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0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8801-185F-43BA-9972-6BC483EA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Autofit/>
          </a:bodyPr>
          <a:lstStyle/>
          <a:p>
            <a:r>
              <a:rPr lang="en-GB" sz="3600" b="0" i="0" u="none" strike="noStrike" baseline="0" dirty="0" err="1">
                <a:solidFill>
                  <a:srgbClr val="000000"/>
                </a:solidFill>
              </a:rPr>
              <a:t>Différences</a:t>
            </a:r>
            <a:r>
              <a:rPr lang="en-GB" sz="3600" b="0" i="0" u="none" strike="noStrike" baseline="0" dirty="0">
                <a:solidFill>
                  <a:srgbClr val="000000"/>
                </a:solidFill>
              </a:rPr>
              <a:t> entre Data Science, Machine Learning et Deep Learning </a:t>
            </a:r>
            <a:endParaRPr lang="en-GB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6499F0-E8AF-48CB-9A3D-D72E9A04D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021" y="1343025"/>
            <a:ext cx="8093898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99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53F471-E0EC-48B2-8E33-CE8F2016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60" y="750338"/>
            <a:ext cx="9914479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6511-D830-4207-A744-43E59043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Algorithms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42EF60F-0715-465A-9FC3-73DA4EE83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75" y="1825625"/>
            <a:ext cx="8877850" cy="4351338"/>
          </a:xfrm>
        </p:spPr>
      </p:pic>
    </p:spTree>
    <p:extLst>
      <p:ext uri="{BB962C8B-B14F-4D97-AF65-F5344CB8AC3E}">
        <p14:creationId xmlns:p14="http://schemas.microsoft.com/office/powerpoint/2010/main" val="43917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B50FC-5961-4EC9-A951-6CF8DF37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92" y="315960"/>
            <a:ext cx="6645216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0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7E9833-7044-4880-99F5-63F302B1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00" y="163547"/>
            <a:ext cx="9220999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39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FF531-5731-4DF4-9726-E6040807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3" y="182598"/>
            <a:ext cx="9152413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AA4E-AF1D-46AC-A6EA-2FEAD32E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Modele</a:t>
            </a:r>
            <a:r>
              <a:rPr lang="en-GB" dirty="0"/>
              <a:t> et </a:t>
            </a:r>
            <a:r>
              <a:rPr lang="en-GB" dirty="0" err="1"/>
              <a:t>parametres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C34B1-0C82-496E-9552-476F8671E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961"/>
            <a:ext cx="10515600" cy="4705002"/>
          </a:xfrm>
        </p:spPr>
        <p:txBody>
          <a:bodyPr>
            <a:norm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En Machine Learning, on développe un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modèle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à partir de ce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. Il peut s’agir d’un modèle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linéaire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comme vous pouvez le voir à gauche, ou bien un modèle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non-linéaire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comme vous pouvez le voir à droite. Nous verrons dans ce livre comment choisir un modèle plutôt qu’un autre. </a:t>
            </a: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On définit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𝒂,𝒃,𝒄,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etc. comme étant les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paramètres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d’un modèle.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6FA8F-66CB-47E2-90B6-4025A4196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86" y="2836155"/>
            <a:ext cx="4230477" cy="26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68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6D3E-3966-498F-A9A6-294CCF91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Calcul</a:t>
            </a:r>
            <a:r>
              <a:rPr lang="en-GB" dirty="0"/>
              <a:t> </a:t>
            </a:r>
            <a:r>
              <a:rPr lang="en-GB" dirty="0" err="1"/>
              <a:t>matriciel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C1F08-FAFF-427F-BE70-2A583172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48" y="1497196"/>
            <a:ext cx="6302077" cy="25171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ECBC4-695D-481F-81EE-CB81BBD85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4014316"/>
            <a:ext cx="7315889" cy="2597316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72474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BF6E-A8B7-41DC-AFE5-FDB10470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Calcul</a:t>
            </a:r>
            <a:r>
              <a:rPr lang="en-GB" dirty="0"/>
              <a:t> </a:t>
            </a:r>
            <a:r>
              <a:rPr lang="en-GB" dirty="0" err="1"/>
              <a:t>matriciel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99829-CD38-4051-9C4A-1B3FCDCE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25" y="1413282"/>
            <a:ext cx="7948349" cy="52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AF87-4ED2-450F-B3C2-8E71F0B6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Calcul</a:t>
            </a:r>
            <a:r>
              <a:rPr lang="en-GB" dirty="0"/>
              <a:t> </a:t>
            </a:r>
            <a:r>
              <a:rPr lang="en-GB" dirty="0" err="1"/>
              <a:t>matriciel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80E910-0824-4821-A5BF-9B92599AC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7388" y="305907"/>
            <a:ext cx="5425862" cy="57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3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CA0F-12AF-4F66-9523-34824511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Calcul</a:t>
            </a:r>
            <a:r>
              <a:rPr lang="en-GB" dirty="0"/>
              <a:t> </a:t>
            </a:r>
            <a:r>
              <a:rPr lang="en-GB" dirty="0" err="1"/>
              <a:t>matriciel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596AF-D81B-4C38-B5C8-06201824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9" y="1690688"/>
            <a:ext cx="5098087" cy="287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EA142-3495-4144-86CA-88514E8F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05" y="1609725"/>
            <a:ext cx="662994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76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F930-75E5-41C4-86F4-CAE3C89D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BCB6E-6B3D-42E9-BFBD-B8E664B76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55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0F89-DAE2-48F8-BD01-78426A54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cout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CF93E-1512-4D86-B1A4-4BE7436B0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205"/>
            <a:ext cx="10515600" cy="4760758"/>
          </a:xfrm>
        </p:spPr>
        <p:txBody>
          <a:bodyPr/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Autre chose à noter est qu’un modèle nous retourne des erreurs par rapport à notre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. On appelle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Fonction Coût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l’ensemble de ces erreurs. Avoir un bon modèle, c’est avoir un modèle qui nous donne de petites erreurs, donc une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petite Fonction Coût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FCD2F-1688-454B-BCBE-1BF06823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9" y="2981325"/>
            <a:ext cx="4685934" cy="3065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F6B60-A050-472E-9C6C-A730A4EF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66" y="2504323"/>
            <a:ext cx="5122359" cy="35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9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758D-38B7-46B9-87D6-55ABACE2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Minimiser la </a:t>
            </a:r>
            <a:r>
              <a:rPr lang="en-GB" dirty="0" err="1"/>
              <a:t>fonction</a:t>
            </a:r>
            <a:r>
              <a:rPr lang="en-GB" dirty="0"/>
              <a:t> </a:t>
            </a:r>
            <a:r>
              <a:rPr lang="en-GB" dirty="0" err="1"/>
              <a:t>cout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937CF-FBAC-4FB0-BD7C-9C854A741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Ainsi l’objectif central en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Supervised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Learning, c’est de trouver les paramètres du modèle qui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minimisent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la Fonction Coût. Pour cela, on utilise un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algorithme d’apprentissage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, l’exemple le plus courant étant l’algorithme de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Gradient </a:t>
            </a:r>
            <a:r>
              <a:rPr lang="fr-FR" sz="1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</a:rPr>
              <a:t>Descent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37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022B1-1BFD-4026-B912-6183E15B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1" y="365125"/>
            <a:ext cx="11128159" cy="568325"/>
          </a:xfrm>
        </p:spPr>
        <p:txBody>
          <a:bodyPr>
            <a:normAutofit fontScale="90000"/>
          </a:bodyPr>
          <a:lstStyle/>
          <a:p>
            <a:r>
              <a:rPr lang="en-GB" sz="4000" b="0" i="0" u="none" strike="noStrike" baseline="0" dirty="0">
                <a:solidFill>
                  <a:srgbClr val="000000"/>
                </a:solidFill>
              </a:rPr>
              <a:t>Les applications du Supervised Learning 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DACA-587D-4388-971F-8E242A1DA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41" y="1257300"/>
            <a:ext cx="11499634" cy="5235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</a:rPr>
              <a:t>Avec le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Supervised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 Learning on peut développer des modèles pour résoudre </a:t>
            </a:r>
          </a:p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</a:rPr>
              <a:t>2 types de problèmes :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• Les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problèmes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de </a:t>
            </a:r>
            <a:r>
              <a:rPr lang="en-GB" sz="1600" b="1" i="0" u="none" strike="noStrike" baseline="0" dirty="0" err="1">
                <a:solidFill>
                  <a:srgbClr val="000000"/>
                </a:solidFill>
              </a:rPr>
              <a:t>Régression</a:t>
            </a:r>
            <a:r>
              <a:rPr lang="en-GB" sz="1600" b="1" i="0" u="none" strike="noStrike" baseline="0" dirty="0">
                <a:solidFill>
                  <a:srgbClr val="000000"/>
                </a:solidFill>
              </a:rPr>
              <a:t> 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</a:rPr>
              <a:t>• Les </a:t>
            </a:r>
            <a:r>
              <a:rPr lang="en-GB" sz="1600" b="0" i="0" u="none" strike="noStrike" baseline="0" dirty="0" err="1">
                <a:solidFill>
                  <a:srgbClr val="000000"/>
                </a:solidFill>
              </a:rPr>
              <a:t>problèmes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 de </a:t>
            </a:r>
            <a:r>
              <a:rPr lang="en-GB" sz="1600" b="1" i="0" u="none" strike="noStrike" baseline="0" dirty="0">
                <a:solidFill>
                  <a:srgbClr val="000000"/>
                </a:solidFill>
              </a:rPr>
              <a:t>Classification </a:t>
            </a: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</a:rPr>
              <a:t>Dans les problèmes de régression, on cherche à prédire la valeur </a:t>
            </a:r>
          </a:p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</a:rPr>
              <a:t>d’une variable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continue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, c’est-à-dire une variable qui peut prendre une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infinité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de valeurs. Par exemple : </a:t>
            </a: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Prédire le prix d’un appartement (𝑦) selon sa surface habitable (𝑥)</a:t>
            </a: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Prédire la quantité d’essence consommée (𝑦) selon la distance parcourue (𝑥) </a:t>
            </a:r>
          </a:p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</a:rPr>
              <a:t>Dans un problème de classification, on cherche à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classer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un objet dans différentes classes, c’est-à-dire que l’on cherche à prédire la valeur d’une variable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discrète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(qui ne prend qu’un nombre </a:t>
            </a:r>
            <a:r>
              <a:rPr lang="fr-FR" sz="1600" b="1" i="0" u="none" strike="noStrike" baseline="0" dirty="0">
                <a:solidFill>
                  <a:srgbClr val="000000"/>
                </a:solidFill>
              </a:rPr>
              <a:t>fini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de valeurs). Par exemple : </a:t>
            </a: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Prédire si un email est un spam (𝑐𝑙𝑎𝑠𝑠𝑒 𝑦 = 1) ou non (𝑐𝑙𝑎𝑠𝑠𝑒 𝑦 = 0) selon le nombre de liens présent dans l’email (𝑥) </a:t>
            </a: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Prédire si une tumeur est maligne (𝑦 = 1) ou bénigne (𝑦 = 0) selon la taille de la tumeur (𝒙𝟏) et l’âge du patient (𝒙𝟐) </a:t>
            </a:r>
          </a:p>
          <a:p>
            <a:pPr marL="0" indent="0">
              <a:buNone/>
            </a:pPr>
            <a:r>
              <a:rPr lang="fr-FR" sz="1600" b="0" i="0" u="none" strike="noStrike" baseline="0" dirty="0">
                <a:solidFill>
                  <a:srgbClr val="000000"/>
                </a:solidFill>
              </a:rPr>
              <a:t>Dans le cas d’un problème de classification, on représente souvent les classes par des symboles, plutôt que par leur valeur numérique (0, 1, …)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C41D8-C7BB-4FAD-91B4-017B8AEB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84" y="1123950"/>
            <a:ext cx="5012791" cy="23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0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0FDF-23D9-40A1-A34B-36DCD99F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60350"/>
            <a:ext cx="10515600" cy="530225"/>
          </a:xfrm>
        </p:spPr>
        <p:txBody>
          <a:bodyPr>
            <a:normAutofit fontScale="90000"/>
          </a:bodyPr>
          <a:lstStyle/>
          <a:p>
            <a:r>
              <a:rPr lang="en-GB" dirty="0"/>
              <a:t>La regression </a:t>
            </a:r>
            <a:r>
              <a:rPr lang="en-GB" dirty="0" err="1"/>
              <a:t>lineaire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5A5F-F8F4-4FF7-BE1B-B2EF861F6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95" y="1066800"/>
            <a:ext cx="10515600" cy="5714999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La RLS (Régression Linéaire Simple) permet de montrer l'éventuelle relation fonctionnelle linéaire qui existerait entre une variable EXPLICATIVE (ou indépendante) </a:t>
            </a:r>
            <a:r>
              <a:rPr lang="fr-FR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 et une variable </a:t>
            </a:r>
            <a:r>
              <a:rPr lang="fr-FR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aleatoire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 A EXPLIQUER (ou dépendante) </a:t>
            </a:r>
            <a:r>
              <a:rPr lang="fr-FR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y.</a:t>
            </a:r>
            <a:endParaRPr lang="fr-FR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vous disposez d’un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(𝑥,𝑦) alors vous pouvez utiliser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l’apprentissage supervisé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pour développer un modèle de régression. </a:t>
            </a:r>
          </a:p>
          <a:p>
            <a:pPr marL="0" indent="0">
              <a:buNone/>
            </a:pPr>
            <a:endParaRPr lang="fr-FR" sz="18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partir de ces données, on développe un </a:t>
            </a:r>
          </a:p>
          <a:p>
            <a:pPr marL="0" indent="0">
              <a:buNone/>
            </a:pP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modèle linéaire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𝒇(𝒙)=𝒂𝒙+𝒃 où 𝒂 et 𝒃 sont les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paramètres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du modèle. 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 bon modèle donne de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petites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erreurs entre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ses prédictions 𝒇(𝒙) et les exemples (𝒚) du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Nous ne connaissons pas les valeurs des paramètres 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𝒂 et 𝒃, ce sera le rôle de la machine de les trouver, 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 sorte à tracer un modèle qui s’insère bien dans </a:t>
            </a:r>
          </a:p>
          <a:p>
            <a:pPr marL="0" indent="0"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notre nuage de point comme ci-dessous : 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FACAB-A75F-42C0-AB5E-A6B0A7A2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25" y="2696990"/>
            <a:ext cx="3393195" cy="2115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09BF6-7388-482D-BEE9-6A587066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12" y="4812229"/>
            <a:ext cx="2997408" cy="18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3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EEF9-B3AD-41C8-90C2-7A6CB8A7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0675"/>
          </a:xfrm>
        </p:spPr>
        <p:txBody>
          <a:bodyPr>
            <a:normAutofit fontScale="90000"/>
          </a:bodyPr>
          <a:lstStyle/>
          <a:p>
            <a:r>
              <a:rPr lang="en-GB" dirty="0"/>
              <a:t>La regression </a:t>
            </a:r>
            <a:r>
              <a:rPr lang="en-GB" dirty="0" err="1"/>
              <a:t>lineaire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A045-97CB-4DD7-BAAF-A5F2894CF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3930"/>
            <a:ext cx="10515600" cy="5617369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 </a:t>
            </a:r>
            <a:r>
              <a:rPr lang="en-GB" sz="1400" b="1" dirty="0"/>
              <a:t>dataset</a:t>
            </a:r>
            <a:r>
              <a:rPr lang="en-GB" sz="1400" dirty="0"/>
              <a:t> : ex:  </a:t>
            </a:r>
            <a:r>
              <a:rPr lang="en-GB" sz="1400" dirty="0" err="1"/>
              <a:t>nuage</a:t>
            </a:r>
            <a:r>
              <a:rPr lang="en-GB" sz="1400" dirty="0"/>
              <a:t> de 6  points (</a:t>
            </a:r>
            <a:r>
              <a:rPr lang="en-GB" sz="1400" dirty="0" err="1"/>
              <a:t>x,y</a:t>
            </a:r>
            <a:r>
              <a:rPr lang="en-GB" sz="1400" dirty="0"/>
              <a:t>) m=6 n=1 x(i)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 </a:t>
            </a:r>
            <a:r>
              <a:rPr lang="en-GB" sz="1400" b="1" dirty="0" err="1"/>
              <a:t>Modele</a:t>
            </a:r>
            <a:r>
              <a:rPr lang="en-GB" sz="1400" b="1" dirty="0"/>
              <a:t> </a:t>
            </a:r>
            <a:r>
              <a:rPr lang="en-GB" sz="1400" b="1" dirty="0" err="1"/>
              <a:t>lineaire</a:t>
            </a:r>
            <a:r>
              <a:rPr lang="en-GB" sz="1400" b="1" dirty="0"/>
              <a:t> </a:t>
            </a:r>
            <a:r>
              <a:rPr lang="en-GB" sz="1400" dirty="0"/>
              <a:t>: </a:t>
            </a:r>
            <a:r>
              <a:rPr lang="en-GB" sz="1400" dirty="0" err="1"/>
              <a:t>une</a:t>
            </a:r>
            <a:r>
              <a:rPr lang="en-GB" sz="1400" dirty="0"/>
              <a:t> droite qui passe au </a:t>
            </a:r>
            <a:r>
              <a:rPr lang="en-GB" sz="1400" dirty="0" err="1"/>
              <a:t>mieux</a:t>
            </a:r>
            <a:r>
              <a:rPr lang="en-GB" sz="1400" dirty="0"/>
              <a:t> par les points:  f(x)=</a:t>
            </a:r>
            <a:r>
              <a:rPr lang="en-GB" sz="1400" dirty="0" err="1"/>
              <a:t>ax</a:t>
            </a:r>
            <a:r>
              <a:rPr lang="en-GB" sz="1400" dirty="0"/>
              <a:t> +b (</a:t>
            </a:r>
            <a:r>
              <a:rPr lang="en-GB" sz="1400" dirty="0" err="1"/>
              <a:t>fonction</a:t>
            </a:r>
            <a:r>
              <a:rPr lang="en-GB" sz="1400" dirty="0"/>
              <a:t> affine)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dirty="0" err="1"/>
              <a:t>Fonction</a:t>
            </a:r>
            <a:r>
              <a:rPr lang="en-GB" sz="1400" b="1" dirty="0"/>
              <a:t> </a:t>
            </a:r>
            <a:r>
              <a:rPr lang="en-GB" sz="1400" b="1" dirty="0" err="1"/>
              <a:t>cout</a:t>
            </a:r>
            <a:r>
              <a:rPr lang="en-GB" sz="1400" b="1" dirty="0"/>
              <a:t> </a:t>
            </a:r>
            <a:r>
              <a:rPr lang="en-GB" sz="1400" b="1" dirty="0" err="1"/>
              <a:t>associee</a:t>
            </a:r>
            <a:r>
              <a:rPr lang="en-GB" sz="1400" b="1" dirty="0"/>
              <a:t> a </a:t>
            </a:r>
            <a:r>
              <a:rPr lang="en-GB" sz="1400" b="1" dirty="0" err="1"/>
              <a:t>ce</a:t>
            </a:r>
            <a:r>
              <a:rPr lang="en-GB" sz="1400" b="1" dirty="0"/>
              <a:t> </a:t>
            </a:r>
            <a:r>
              <a:rPr lang="en-GB" sz="1400" b="1" dirty="0" err="1"/>
              <a:t>modele</a:t>
            </a:r>
            <a:r>
              <a:rPr lang="en-GB" sz="1400" b="1" dirty="0"/>
              <a:t> </a:t>
            </a:r>
            <a:r>
              <a:rPr lang="en-GB" sz="1400" b="1" dirty="0" err="1"/>
              <a:t>lineaire</a:t>
            </a:r>
            <a:r>
              <a:rPr lang="en-GB" sz="1400" dirty="0"/>
              <a:t>: on fixe </a:t>
            </a:r>
            <a:r>
              <a:rPr lang="en-GB" sz="1400" dirty="0" err="1"/>
              <a:t>aleatoirement</a:t>
            </a:r>
            <a:r>
              <a:rPr lang="en-GB" sz="1400" dirty="0"/>
              <a:t> a et b et on </a:t>
            </a:r>
            <a:r>
              <a:rPr lang="en-GB" sz="1400" dirty="0" err="1"/>
              <a:t>mesure</a:t>
            </a:r>
            <a:r>
              <a:rPr lang="en-GB" sz="1400" dirty="0"/>
              <a:t> les </a:t>
            </a:r>
            <a:r>
              <a:rPr lang="en-GB" sz="1400" dirty="0" err="1"/>
              <a:t>erreurs</a:t>
            </a:r>
            <a:r>
              <a:rPr lang="en-GB" sz="1400" dirty="0"/>
              <a:t> entre le </a:t>
            </a:r>
            <a:r>
              <a:rPr lang="en-GB" sz="1400" dirty="0" err="1"/>
              <a:t>modele</a:t>
            </a:r>
            <a:r>
              <a:rPr lang="en-GB" sz="1400" dirty="0"/>
              <a:t> et les different points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m = </a:t>
            </a:r>
            <a:r>
              <a:rPr lang="en-GB" sz="1400" dirty="0" err="1"/>
              <a:t>nombre</a:t>
            </a:r>
            <a:r>
              <a:rPr lang="en-GB" sz="1400" dirty="0"/>
              <a:t> de </a:t>
            </a:r>
            <a:r>
              <a:rPr lang="en-GB" sz="1400" dirty="0" err="1"/>
              <a:t>valeurs</a:t>
            </a:r>
            <a:endParaRPr lang="en-GB" sz="1400" dirty="0"/>
          </a:p>
          <a:p>
            <a:pPr marL="0" indent="0">
              <a:buNone/>
            </a:pPr>
            <a:r>
              <a:rPr lang="en-GB" sz="1400" dirty="0" err="1"/>
              <a:t>Cette</a:t>
            </a:r>
            <a:r>
              <a:rPr lang="en-GB" sz="1400" dirty="0"/>
              <a:t> </a:t>
            </a:r>
            <a:r>
              <a:rPr lang="en-GB" sz="1400" dirty="0" err="1"/>
              <a:t>fonction</a:t>
            </a:r>
            <a:r>
              <a:rPr lang="en-GB" sz="1400" dirty="0"/>
              <a:t> </a:t>
            </a:r>
            <a:r>
              <a:rPr lang="en-GB" sz="1400" dirty="0" err="1"/>
              <a:t>cout</a:t>
            </a:r>
            <a:r>
              <a:rPr lang="en-GB" sz="1400" dirty="0"/>
              <a:t> </a:t>
            </a:r>
            <a:r>
              <a:rPr lang="en-GB" sz="1400" dirty="0" err="1"/>
              <a:t>est</a:t>
            </a:r>
            <a:r>
              <a:rPr lang="en-GB" sz="1400" dirty="0"/>
              <a:t> </a:t>
            </a:r>
            <a:r>
              <a:rPr lang="en-GB" sz="1400" dirty="0" err="1"/>
              <a:t>appellee</a:t>
            </a:r>
            <a:r>
              <a:rPr lang="en-GB" sz="1400" dirty="0"/>
              <a:t> </a:t>
            </a:r>
            <a:r>
              <a:rPr lang="en-GB" sz="1400" b="1" dirty="0" err="1"/>
              <a:t>erreur</a:t>
            </a:r>
            <a:r>
              <a:rPr lang="en-GB" sz="1400" b="1" dirty="0"/>
              <a:t> </a:t>
            </a:r>
            <a:r>
              <a:rPr lang="en-GB" sz="1400" b="1" dirty="0" err="1"/>
              <a:t>quadratique</a:t>
            </a:r>
            <a:r>
              <a:rPr lang="en-GB" sz="1400" b="1" dirty="0"/>
              <a:t> Moyenne </a:t>
            </a:r>
            <a:r>
              <a:rPr lang="en-GB" sz="1400" dirty="0"/>
              <a:t>(mean squared error)</a:t>
            </a:r>
          </a:p>
          <a:p>
            <a:pPr marL="342900" indent="-342900">
              <a:buAutoNum type="arabicPeriod" startAt="4"/>
            </a:pPr>
            <a:r>
              <a:rPr lang="en-GB" sz="1400" b="1" dirty="0" err="1"/>
              <a:t>Algorithme</a:t>
            </a:r>
            <a:r>
              <a:rPr lang="en-GB" sz="1400" b="1" dirty="0"/>
              <a:t> de minimisation de la function </a:t>
            </a:r>
            <a:r>
              <a:rPr lang="en-GB" sz="1400" b="1" dirty="0" err="1"/>
              <a:t>cout</a:t>
            </a:r>
            <a:r>
              <a:rPr lang="en-GB" sz="1400" dirty="0"/>
              <a:t>: la </a:t>
            </a:r>
            <a:r>
              <a:rPr lang="en-GB" sz="1400" dirty="0" err="1"/>
              <a:t>fonction</a:t>
            </a:r>
            <a:r>
              <a:rPr lang="en-GB" sz="1400" dirty="0"/>
              <a:t> </a:t>
            </a:r>
            <a:r>
              <a:rPr lang="en-GB" sz="1400" dirty="0" err="1"/>
              <a:t>cout</a:t>
            </a:r>
            <a:r>
              <a:rPr lang="en-GB" sz="1400" dirty="0"/>
              <a:t> </a:t>
            </a:r>
            <a:r>
              <a:rPr lang="en-GB" sz="1400" dirty="0" err="1"/>
              <a:t>est</a:t>
            </a:r>
            <a:r>
              <a:rPr lang="en-GB" sz="1400" dirty="0"/>
              <a:t> </a:t>
            </a:r>
            <a:r>
              <a:rPr lang="en-GB" sz="1400" dirty="0" err="1"/>
              <a:t>une</a:t>
            </a:r>
            <a:r>
              <a:rPr lang="en-GB" sz="1400" dirty="0"/>
              <a:t> </a:t>
            </a:r>
            <a:r>
              <a:rPr lang="en-GB" sz="1400" dirty="0" err="1"/>
              <a:t>somme</a:t>
            </a:r>
            <a:r>
              <a:rPr lang="en-GB" sz="1400" dirty="0"/>
              <a:t> de </a:t>
            </a:r>
            <a:r>
              <a:rPr lang="en-GB" sz="1400" dirty="0" err="1"/>
              <a:t>carres</a:t>
            </a:r>
            <a:r>
              <a:rPr lang="en-GB" sz="1400" dirty="0"/>
              <a:t>,</a:t>
            </a:r>
          </a:p>
          <a:p>
            <a:pPr marL="0" indent="0">
              <a:buNone/>
            </a:pPr>
            <a:r>
              <a:rPr lang="en-GB" sz="1400" dirty="0"/>
              <a:t>avec </a:t>
            </a:r>
            <a:r>
              <a:rPr lang="en-GB" sz="1400" dirty="0" err="1"/>
              <a:t>une</a:t>
            </a:r>
            <a:r>
              <a:rPr lang="en-GB" sz="1400" dirty="0"/>
              <a:t> allure </a:t>
            </a:r>
            <a:r>
              <a:rPr lang="en-GB" sz="1400" dirty="0" err="1"/>
              <a:t>parabolique</a:t>
            </a:r>
            <a:r>
              <a:rPr lang="en-GB" sz="1400" dirty="0"/>
              <a:t>. </a:t>
            </a:r>
            <a:r>
              <a:rPr lang="en-GB" sz="1400" dirty="0" err="1"/>
              <a:t>L’idee</a:t>
            </a:r>
            <a:r>
              <a:rPr lang="en-GB" sz="1400" dirty="0"/>
              <a:t> </a:t>
            </a:r>
            <a:r>
              <a:rPr lang="en-GB" sz="1400" dirty="0" err="1"/>
              <a:t>est</a:t>
            </a:r>
            <a:r>
              <a:rPr lang="en-GB" sz="1400" dirty="0"/>
              <a:t> de </a:t>
            </a:r>
            <a:r>
              <a:rPr lang="en-GB" sz="1400" dirty="0" err="1"/>
              <a:t>chercher</a:t>
            </a:r>
            <a:r>
              <a:rPr lang="en-GB" sz="1400" dirty="0"/>
              <a:t> le minimum de la </a:t>
            </a:r>
            <a:r>
              <a:rPr lang="en-GB" sz="1400" dirty="0" err="1"/>
              <a:t>fonction</a:t>
            </a:r>
            <a:r>
              <a:rPr lang="en-GB" sz="1400" dirty="0"/>
              <a:t> J par rapport a “a” (qui </a:t>
            </a:r>
            <a:r>
              <a:rPr lang="en-GB" sz="1400" dirty="0" err="1"/>
              <a:t>va</a:t>
            </a:r>
            <a:r>
              <a:rPr lang="en-GB" sz="1400" dirty="0"/>
              <a:t> </a:t>
            </a:r>
          </a:p>
          <a:p>
            <a:pPr marL="0" indent="0">
              <a:buNone/>
            </a:pPr>
            <a:r>
              <a:rPr lang="en-GB" sz="1400" dirty="0"/>
              <a:t>donner la </a:t>
            </a:r>
            <a:r>
              <a:rPr lang="en-GB" sz="1400" dirty="0" err="1"/>
              <a:t>meilleure</a:t>
            </a:r>
            <a:r>
              <a:rPr lang="en-GB" sz="1400" dirty="0"/>
              <a:t>  </a:t>
            </a:r>
            <a:r>
              <a:rPr lang="en-GB" sz="1400" dirty="0" err="1"/>
              <a:t>valeur</a:t>
            </a:r>
            <a:r>
              <a:rPr lang="en-GB" sz="1400" dirty="0"/>
              <a:t> de “a” pour </a:t>
            </a:r>
            <a:r>
              <a:rPr lang="en-GB" sz="1400" dirty="0" err="1"/>
              <a:t>avoir</a:t>
            </a:r>
            <a:r>
              <a:rPr lang="en-GB" sz="1400" dirty="0"/>
              <a:t> les </a:t>
            </a:r>
            <a:r>
              <a:rPr lang="en-GB" sz="1400" dirty="0" err="1"/>
              <a:t>erreurs</a:t>
            </a:r>
            <a:r>
              <a:rPr lang="en-GB" sz="1400" dirty="0"/>
              <a:t> les plus </a:t>
            </a:r>
            <a:r>
              <a:rPr lang="en-GB" sz="1400" dirty="0" err="1"/>
              <a:t>faibles</a:t>
            </a:r>
            <a:r>
              <a:rPr lang="en-GB" sz="1400" dirty="0"/>
              <a:t> </a:t>
            </a:r>
            <a:r>
              <a:rPr lang="en-GB" sz="1400" dirty="0" err="1"/>
              <a:t>possibles</a:t>
            </a:r>
            <a:r>
              <a:rPr lang="en-GB" sz="1400" dirty="0"/>
              <a:t>).</a:t>
            </a:r>
          </a:p>
          <a:p>
            <a:pPr marL="0" indent="0">
              <a:buNone/>
            </a:pPr>
            <a:r>
              <a:rPr lang="en-GB" sz="1400" dirty="0"/>
              <a:t>Il a y </a:t>
            </a:r>
            <a:r>
              <a:rPr lang="en-GB" sz="1400" dirty="0" err="1"/>
              <a:t>plusieurs</a:t>
            </a:r>
            <a:r>
              <a:rPr lang="en-GB" sz="1400" dirty="0"/>
              <a:t> </a:t>
            </a:r>
            <a:r>
              <a:rPr lang="en-GB" sz="1400" dirty="0" err="1"/>
              <a:t>methodes</a:t>
            </a:r>
            <a:r>
              <a:rPr lang="en-GB" sz="1400" dirty="0"/>
              <a:t> pour </a:t>
            </a:r>
            <a:r>
              <a:rPr lang="en-GB" sz="1400" dirty="0" err="1"/>
              <a:t>trouver</a:t>
            </a:r>
            <a:r>
              <a:rPr lang="en-GB" sz="1400" dirty="0"/>
              <a:t> le minimum de la function J:</a:t>
            </a:r>
          </a:p>
          <a:p>
            <a:r>
              <a:rPr lang="en-GB" sz="1400" dirty="0" err="1"/>
              <a:t>methode</a:t>
            </a:r>
            <a:r>
              <a:rPr lang="en-GB" sz="1400" dirty="0"/>
              <a:t> des </a:t>
            </a:r>
            <a:r>
              <a:rPr lang="en-GB" sz="1400" dirty="0" err="1"/>
              <a:t>moindres</a:t>
            </a:r>
            <a:r>
              <a:rPr lang="en-GB" sz="1400" dirty="0"/>
              <a:t> </a:t>
            </a:r>
            <a:r>
              <a:rPr lang="en-GB" sz="1400" dirty="0" err="1"/>
              <a:t>carres</a:t>
            </a:r>
            <a:r>
              <a:rPr lang="en-GB" sz="1400" dirty="0"/>
              <a:t>: on </a:t>
            </a:r>
            <a:r>
              <a:rPr lang="en-GB" sz="1400" dirty="0" err="1"/>
              <a:t>cherche</a:t>
            </a:r>
            <a:r>
              <a:rPr lang="en-GB" sz="1400" dirty="0"/>
              <a:t> le point “a” pour </a:t>
            </a:r>
            <a:r>
              <a:rPr lang="en-GB" sz="1400" dirty="0" err="1"/>
              <a:t>lequel</a:t>
            </a:r>
            <a:r>
              <a:rPr lang="en-GB" sz="1400" dirty="0"/>
              <a:t> la </a:t>
            </a:r>
            <a:r>
              <a:rPr lang="en-GB" sz="1400" dirty="0" err="1"/>
              <a:t>tangente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J </a:t>
            </a:r>
            <a:r>
              <a:rPr lang="en-GB" sz="1400" dirty="0" err="1"/>
              <a:t>va</a:t>
            </a:r>
            <a:r>
              <a:rPr lang="en-GB" sz="1400" dirty="0"/>
              <a:t> </a:t>
            </a:r>
            <a:r>
              <a:rPr lang="en-GB" sz="1400" dirty="0" err="1"/>
              <a:t>etre</a:t>
            </a:r>
            <a:r>
              <a:rPr lang="en-GB" sz="1400" dirty="0"/>
              <a:t> </a:t>
            </a:r>
            <a:r>
              <a:rPr lang="en-GB" sz="1400" dirty="0" err="1"/>
              <a:t>horizontale</a:t>
            </a:r>
            <a:r>
              <a:rPr lang="en-GB" sz="1400" dirty="0"/>
              <a:t> , </a:t>
            </a:r>
            <a:r>
              <a:rPr lang="en-GB" sz="1400" dirty="0" err="1"/>
              <a:t>soit</a:t>
            </a:r>
            <a:r>
              <a:rPr lang="en-GB" sz="1400" dirty="0"/>
              <a:t>  d(J)/d(a) =0</a:t>
            </a:r>
          </a:p>
          <a:p>
            <a:r>
              <a:rPr lang="en-GB" sz="1400" dirty="0" err="1"/>
              <a:t>methode</a:t>
            </a:r>
            <a:r>
              <a:rPr lang="en-GB" sz="1400" dirty="0"/>
              <a:t> de la </a:t>
            </a:r>
            <a:r>
              <a:rPr lang="en-GB" sz="1400" dirty="0" err="1"/>
              <a:t>descente</a:t>
            </a:r>
            <a:r>
              <a:rPr lang="en-GB" sz="1400" dirty="0"/>
              <a:t> de gradients</a:t>
            </a:r>
          </a:p>
          <a:p>
            <a:pPr marL="342900" indent="-342900">
              <a:buAutoNum type="arabicPeriod" startAt="4"/>
            </a:pPr>
            <a:endParaRPr lang="en-GB" sz="1400" dirty="0"/>
          </a:p>
          <a:p>
            <a:pPr marL="0" indent="0">
              <a:buNone/>
            </a:pPr>
            <a:r>
              <a:rPr lang="en-GB" sz="1400" dirty="0" err="1"/>
              <a:t>Pourquoi</a:t>
            </a:r>
            <a:r>
              <a:rPr lang="en-GB" sz="1400" dirty="0"/>
              <a:t> utiliser la </a:t>
            </a:r>
            <a:r>
              <a:rPr lang="en-GB" sz="1400" dirty="0" err="1"/>
              <a:t>methode</a:t>
            </a:r>
            <a:r>
              <a:rPr lang="en-GB" sz="1400" dirty="0"/>
              <a:t> de </a:t>
            </a:r>
            <a:r>
              <a:rPr lang="en-GB" sz="1400" dirty="0" err="1"/>
              <a:t>descente</a:t>
            </a:r>
            <a:r>
              <a:rPr lang="en-GB" sz="1400" dirty="0"/>
              <a:t> de gradients qui ne fait que </a:t>
            </a:r>
            <a:r>
              <a:rPr lang="en-GB" sz="1400" dirty="0" err="1"/>
              <a:t>converger</a:t>
            </a:r>
            <a:r>
              <a:rPr lang="en-GB" sz="1400" dirty="0"/>
              <a:t> </a:t>
            </a:r>
            <a:r>
              <a:rPr lang="en-GB" sz="1400" dirty="0" err="1"/>
              <a:t>alors</a:t>
            </a:r>
            <a:r>
              <a:rPr lang="en-GB" sz="1400" dirty="0"/>
              <a:t> que la </a:t>
            </a:r>
            <a:r>
              <a:rPr lang="en-GB" sz="1400" dirty="0" err="1"/>
              <a:t>methode</a:t>
            </a:r>
            <a:r>
              <a:rPr lang="en-GB" sz="1400" dirty="0"/>
              <a:t> des </a:t>
            </a:r>
            <a:r>
              <a:rPr lang="en-GB" sz="1400" dirty="0" err="1"/>
              <a:t>moindres</a:t>
            </a:r>
            <a:r>
              <a:rPr lang="en-GB" sz="1400" dirty="0"/>
              <a:t> </a:t>
            </a:r>
            <a:r>
              <a:rPr lang="en-GB" sz="1400" dirty="0" err="1"/>
              <a:t>carres</a:t>
            </a:r>
            <a:r>
              <a:rPr lang="en-GB" sz="1400" dirty="0"/>
              <a:t> </a:t>
            </a:r>
            <a:r>
              <a:rPr lang="en-GB" sz="1400" dirty="0" err="1"/>
              <a:t>donne</a:t>
            </a:r>
            <a:r>
              <a:rPr lang="en-GB" sz="1400" dirty="0"/>
              <a:t> </a:t>
            </a:r>
            <a:r>
              <a:rPr lang="en-GB" sz="1400" dirty="0" err="1"/>
              <a:t>directement</a:t>
            </a:r>
            <a:r>
              <a:rPr lang="en-GB" sz="1400" dirty="0"/>
              <a:t> la bonne response:</a:t>
            </a:r>
          </a:p>
          <a:p>
            <a:pPr lvl="1"/>
            <a:r>
              <a:rPr lang="en-GB" sz="1400" dirty="0"/>
              <a:t>La </a:t>
            </a:r>
            <a:r>
              <a:rPr lang="en-GB" sz="1400" dirty="0" err="1"/>
              <a:t>methode</a:t>
            </a:r>
            <a:r>
              <a:rPr lang="en-GB" sz="1400" dirty="0"/>
              <a:t> des </a:t>
            </a:r>
            <a:r>
              <a:rPr lang="en-GB" sz="1400" dirty="0" err="1"/>
              <a:t>moindres</a:t>
            </a:r>
            <a:r>
              <a:rPr lang="en-GB" sz="1400" dirty="0"/>
              <a:t> </a:t>
            </a:r>
            <a:r>
              <a:rPr lang="en-GB" sz="1400" dirty="0" err="1"/>
              <a:t>carres</a:t>
            </a:r>
            <a:r>
              <a:rPr lang="en-GB" sz="1400" dirty="0"/>
              <a:t> </a:t>
            </a:r>
            <a:r>
              <a:rPr lang="en-GB" sz="1400" dirty="0" err="1"/>
              <a:t>implique</a:t>
            </a:r>
            <a:r>
              <a:rPr lang="en-GB" sz="1400" dirty="0"/>
              <a:t> de faire des inversions de matrices, operation </a:t>
            </a:r>
            <a:r>
              <a:rPr lang="en-GB" sz="1400" dirty="0" err="1"/>
              <a:t>tres</a:t>
            </a:r>
            <a:r>
              <a:rPr lang="en-GB" sz="1400" dirty="0"/>
              <a:t> </a:t>
            </a:r>
            <a:r>
              <a:rPr lang="en-GB" sz="1400" dirty="0" err="1"/>
              <a:t>couteuse</a:t>
            </a:r>
            <a:r>
              <a:rPr lang="en-GB" sz="1400" dirty="0"/>
              <a:t> pour le CPU sur des grosses matrices, la </a:t>
            </a:r>
            <a:r>
              <a:rPr lang="en-GB" sz="1400" dirty="0" err="1"/>
              <a:t>methode</a:t>
            </a:r>
            <a:r>
              <a:rPr lang="en-GB" sz="1400" dirty="0"/>
              <a:t> de </a:t>
            </a:r>
            <a:r>
              <a:rPr lang="en-GB" sz="1400" dirty="0" err="1"/>
              <a:t>descente</a:t>
            </a:r>
            <a:r>
              <a:rPr lang="en-GB" sz="1400" dirty="0"/>
              <a:t> de gradients </a:t>
            </a:r>
            <a:r>
              <a:rPr lang="en-GB" sz="1400" dirty="0" err="1"/>
              <a:t>est</a:t>
            </a:r>
            <a:r>
              <a:rPr lang="en-GB" sz="1400" dirty="0"/>
              <a:t> plus </a:t>
            </a:r>
            <a:r>
              <a:rPr lang="en-GB" sz="1400" dirty="0" err="1"/>
              <a:t>efficace</a:t>
            </a:r>
            <a:r>
              <a:rPr lang="en-GB" sz="1400" dirty="0"/>
              <a:t> sur des </a:t>
            </a:r>
            <a:r>
              <a:rPr lang="en-GB" sz="1400" dirty="0" err="1"/>
              <a:t>gros</a:t>
            </a:r>
            <a:r>
              <a:rPr lang="en-GB" sz="1400" dirty="0"/>
              <a:t> datasets.</a:t>
            </a:r>
          </a:p>
          <a:p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7EA19-2A42-47FD-B6F5-400C01E33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627" y="1895347"/>
            <a:ext cx="3593123" cy="841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834D1-927B-4641-ACEE-D8A42E7B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97" y="3013204"/>
            <a:ext cx="2376473" cy="1510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E64497-31F4-49FA-802B-2A2A05B19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52" y="466879"/>
            <a:ext cx="2376473" cy="11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1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9015</TotalTime>
  <Words>3296</Words>
  <Application>Microsoft Office PowerPoint</Application>
  <PresentationFormat>Widescreen</PresentationFormat>
  <Paragraphs>268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Machine learning</vt:lpstr>
      <vt:lpstr>Les 4 notions essentielles</vt:lpstr>
      <vt:lpstr>Dataset</vt:lpstr>
      <vt:lpstr>Modele et parametres</vt:lpstr>
      <vt:lpstr>La fonction cout</vt:lpstr>
      <vt:lpstr>Minimiser la fonction cout</vt:lpstr>
      <vt:lpstr>Les applications du Supervised Learning </vt:lpstr>
      <vt:lpstr>La regression lineaire</vt:lpstr>
      <vt:lpstr>La regression lineaire</vt:lpstr>
      <vt:lpstr>Fonction cout</vt:lpstr>
      <vt:lpstr>Descente de gradients</vt:lpstr>
      <vt:lpstr>Descente de gradients</vt:lpstr>
      <vt:lpstr>Descente de gradients</vt:lpstr>
      <vt:lpstr>tangente</vt:lpstr>
      <vt:lpstr>Python Les 4 librairies à maîtriser pour le Machine Learning </vt:lpstr>
      <vt:lpstr>Regression lineaire en python</vt:lpstr>
      <vt:lpstr>Regression Polynomiale:</vt:lpstr>
      <vt:lpstr>Regression polynomial (ex degre 2)</vt:lpstr>
      <vt:lpstr>Python</vt:lpstr>
      <vt:lpstr>Courbe d’apprentissage (learning curve)</vt:lpstr>
      <vt:lpstr>Les problèmes de Classification</vt:lpstr>
      <vt:lpstr>Fonction logistique</vt:lpstr>
      <vt:lpstr>Fonction cout associee a la regression logistique</vt:lpstr>
      <vt:lpstr>Regression logistique</vt:lpstr>
      <vt:lpstr>L’Algorithme de Nearest Neighbour</vt:lpstr>
      <vt:lpstr>Reseau de neurones</vt:lpstr>
      <vt:lpstr>Résumé de l’apprentissage supervisé </vt:lpstr>
      <vt:lpstr>Apprentissage Non-Supervisé </vt:lpstr>
      <vt:lpstr>Algorithme de K-Mean Clustering </vt:lpstr>
      <vt:lpstr>Programmer un K-Mean Clustering </vt:lpstr>
      <vt:lpstr>Data pre-processing: Comment préparer votre Dataset </vt:lpstr>
      <vt:lpstr>Over fitting</vt:lpstr>
      <vt:lpstr>Resume</vt:lpstr>
      <vt:lpstr>Différences entre Data Science, Machine Learning et Deep Learning </vt:lpstr>
      <vt:lpstr>PowerPoint Presentation</vt:lpstr>
      <vt:lpstr>Machine Learning Algorithms</vt:lpstr>
      <vt:lpstr>PowerPoint Presentation</vt:lpstr>
      <vt:lpstr>PowerPoint Presentation</vt:lpstr>
      <vt:lpstr>PowerPoint Presentation</vt:lpstr>
      <vt:lpstr>Calcul matriciel</vt:lpstr>
      <vt:lpstr>Calcul matriciel</vt:lpstr>
      <vt:lpstr>Calcul matriciel</vt:lpstr>
      <vt:lpstr>Calcul matriciel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Fabien</dc:creator>
  <cp:lastModifiedBy>julien palleau</cp:lastModifiedBy>
  <cp:revision>3</cp:revision>
  <dcterms:created xsi:type="dcterms:W3CDTF">2020-10-11T23:04:05Z</dcterms:created>
  <dcterms:modified xsi:type="dcterms:W3CDTF">2020-10-20T15:43:25Z</dcterms:modified>
</cp:coreProperties>
</file>